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3" r:id="rId3"/>
    <p:sldId id="265" r:id="rId4"/>
    <p:sldId id="309" r:id="rId5"/>
    <p:sldId id="298" r:id="rId6"/>
    <p:sldId id="310" r:id="rId7"/>
    <p:sldId id="284" r:id="rId8"/>
    <p:sldId id="259" r:id="rId9"/>
    <p:sldId id="258" r:id="rId10"/>
    <p:sldId id="307" r:id="rId11"/>
    <p:sldId id="306" r:id="rId12"/>
    <p:sldId id="273" r:id="rId13"/>
    <p:sldId id="291" r:id="rId14"/>
    <p:sldId id="268" r:id="rId15"/>
    <p:sldId id="278" r:id="rId16"/>
    <p:sldId id="282" r:id="rId17"/>
    <p:sldId id="289" r:id="rId18"/>
    <p:sldId id="270" r:id="rId19"/>
    <p:sldId id="274" r:id="rId20"/>
    <p:sldId id="281" r:id="rId21"/>
    <p:sldId id="300" r:id="rId22"/>
    <p:sldId id="301" r:id="rId23"/>
    <p:sldId id="302" r:id="rId24"/>
    <p:sldId id="303" r:id="rId25"/>
    <p:sldId id="304" r:id="rId26"/>
    <p:sldId id="280" r:id="rId27"/>
    <p:sldId id="260" r:id="rId28"/>
    <p:sldId id="261" r:id="rId29"/>
    <p:sldId id="271" r:id="rId30"/>
    <p:sldId id="285" r:id="rId31"/>
    <p:sldId id="287" r:id="rId32"/>
    <p:sldId id="277" r:id="rId33"/>
    <p:sldId id="308" r:id="rId34"/>
    <p:sldId id="283" r:id="rId35"/>
    <p:sldId id="290" r:id="rId36"/>
    <p:sldId id="275" r:id="rId37"/>
    <p:sldId id="26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DBB4B9-FFF0-4C65-98F6-A6CDBB77FA09}" v="1053" dt="2022-05-31T19:08:15.118"/>
    <p1510:client id="{29E5008D-B919-4EB6-A1A7-D017E7F57EF5}" v="119" dt="2020-12-13T00:31:25.751"/>
    <p1510:client id="{51EED5D9-2CFF-433E-928E-CF725A509410}" v="113" dt="2022-05-31T20:13:38.028"/>
    <p1510:client id="{BECB7533-E97C-441F-A89C-8362DFB38723}" v="174" dt="2020-12-13T14:55:06.193"/>
    <p1510:client id="{C879FD94-7F52-4235-B720-02F3849AE51B}" v="23" dt="2020-12-12T23:56:44.499"/>
    <p1510:client id="{E38A8A48-F393-4DD2-A9AE-F745DD81512C}" v="305" dt="2022-05-31T23:41:08.6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4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0CE61E-5B84-4AFE-86E6-5865C75647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1C25615-7BAB-4DCA-8659-B49F0C505426}">
      <dgm:prSet/>
      <dgm:spPr/>
      <dgm:t>
        <a:bodyPr/>
        <a:lstStyle/>
        <a:p>
          <a:r>
            <a:rPr lang="en-US"/>
            <a:t>Spirit led</a:t>
          </a:r>
        </a:p>
      </dgm:t>
    </dgm:pt>
    <dgm:pt modelId="{BC9BD9F6-669E-4C95-8F9C-69D5DBA6C97C}" type="parTrans" cxnId="{BA61572A-19E3-4073-BF48-C6DFFDAC7ACC}">
      <dgm:prSet/>
      <dgm:spPr/>
      <dgm:t>
        <a:bodyPr/>
        <a:lstStyle/>
        <a:p>
          <a:endParaRPr lang="en-US"/>
        </a:p>
      </dgm:t>
    </dgm:pt>
    <dgm:pt modelId="{EAE492C6-CD65-4F24-8ADE-2BEFA6E978FF}" type="sibTrans" cxnId="{BA61572A-19E3-4073-BF48-C6DFFDAC7ACC}">
      <dgm:prSet/>
      <dgm:spPr/>
      <dgm:t>
        <a:bodyPr/>
        <a:lstStyle/>
        <a:p>
          <a:endParaRPr lang="en-US"/>
        </a:p>
      </dgm:t>
    </dgm:pt>
    <dgm:pt modelId="{9A162DB8-BF99-45CB-AD44-A124CB4BCC3F}">
      <dgm:prSet/>
      <dgm:spPr/>
      <dgm:t>
        <a:bodyPr/>
        <a:lstStyle/>
        <a:p>
          <a:r>
            <a:rPr lang="en-US"/>
            <a:t>Vigil for Wet’suwet’en</a:t>
          </a:r>
        </a:p>
      </dgm:t>
    </dgm:pt>
    <dgm:pt modelId="{794CC240-5FC8-4863-B2AC-96A9639130E0}" type="parTrans" cxnId="{3FB2D108-61F4-4746-8F3A-7D843E4DADF4}">
      <dgm:prSet/>
      <dgm:spPr/>
      <dgm:t>
        <a:bodyPr/>
        <a:lstStyle/>
        <a:p>
          <a:endParaRPr lang="en-US"/>
        </a:p>
      </dgm:t>
    </dgm:pt>
    <dgm:pt modelId="{D81BE68B-F4C1-4D7E-A4C4-938FD12A99CA}" type="sibTrans" cxnId="{3FB2D108-61F4-4746-8F3A-7D843E4DADF4}">
      <dgm:prSet/>
      <dgm:spPr/>
      <dgm:t>
        <a:bodyPr/>
        <a:lstStyle/>
        <a:p>
          <a:endParaRPr lang="en-US"/>
        </a:p>
      </dgm:t>
    </dgm:pt>
    <dgm:pt modelId="{234A833E-3C40-480D-A129-36DE57B966C7}">
      <dgm:prSet/>
      <dgm:spPr/>
      <dgm:t>
        <a:bodyPr/>
        <a:lstStyle/>
        <a:p>
          <a:r>
            <a:rPr lang="en-US"/>
            <a:t>Ronnie James attends</a:t>
          </a:r>
        </a:p>
      </dgm:t>
    </dgm:pt>
    <dgm:pt modelId="{338E629A-2821-49EA-8D30-D90051DE85ED}" type="parTrans" cxnId="{02E7E9AD-C805-432C-9FAE-A15060D21AEC}">
      <dgm:prSet/>
      <dgm:spPr/>
      <dgm:t>
        <a:bodyPr/>
        <a:lstStyle/>
        <a:p>
          <a:endParaRPr lang="en-US"/>
        </a:p>
      </dgm:t>
    </dgm:pt>
    <dgm:pt modelId="{7D296987-B570-4BFA-9112-BD350D99F7B4}" type="sibTrans" cxnId="{02E7E9AD-C805-432C-9FAE-A15060D21AEC}">
      <dgm:prSet/>
      <dgm:spPr/>
      <dgm:t>
        <a:bodyPr/>
        <a:lstStyle/>
        <a:p>
          <a:endParaRPr lang="en-US"/>
        </a:p>
      </dgm:t>
    </dgm:pt>
    <dgm:pt modelId="{1007A4B0-1421-403B-9DD7-503AED8C0B4D}">
      <dgm:prSet/>
      <dgm:spPr/>
      <dgm:t>
        <a:bodyPr/>
        <a:lstStyle/>
        <a:p>
          <a:r>
            <a:rPr lang="en-US"/>
            <a:t>Indigenous organizer</a:t>
          </a:r>
        </a:p>
      </dgm:t>
    </dgm:pt>
    <dgm:pt modelId="{63931EE4-19CC-4F90-BAAC-35EFF5F53A8E}" type="parTrans" cxnId="{37DBC6B6-1C2D-4E44-AD0F-7B59A348AF55}">
      <dgm:prSet/>
      <dgm:spPr/>
      <dgm:t>
        <a:bodyPr/>
        <a:lstStyle/>
        <a:p>
          <a:endParaRPr lang="en-US"/>
        </a:p>
      </dgm:t>
    </dgm:pt>
    <dgm:pt modelId="{9A1607E3-38FC-4556-88F3-62B88EE81A5A}" type="sibTrans" cxnId="{37DBC6B6-1C2D-4E44-AD0F-7B59A348AF55}">
      <dgm:prSet/>
      <dgm:spPr/>
      <dgm:t>
        <a:bodyPr/>
        <a:lstStyle/>
        <a:p>
          <a:endParaRPr lang="en-US"/>
        </a:p>
      </dgm:t>
    </dgm:pt>
    <dgm:pt modelId="{2646E333-D571-44C9-B059-681176643561}">
      <dgm:prSet/>
      <dgm:spPr/>
      <dgm:t>
        <a:bodyPr/>
        <a:lstStyle/>
        <a:p>
          <a:r>
            <a:rPr lang="en-US"/>
            <a:t>Mentor – teaching me about Mutual Aid</a:t>
          </a:r>
        </a:p>
      </dgm:t>
    </dgm:pt>
    <dgm:pt modelId="{339F5230-4A8D-46C6-A062-D97D86C09533}" type="parTrans" cxnId="{6B2B060B-C6A6-4ADE-946D-36008BA06313}">
      <dgm:prSet/>
      <dgm:spPr/>
      <dgm:t>
        <a:bodyPr/>
        <a:lstStyle/>
        <a:p>
          <a:endParaRPr lang="en-US"/>
        </a:p>
      </dgm:t>
    </dgm:pt>
    <dgm:pt modelId="{71A7DDD2-136E-48C2-A0A8-762EEA66F697}" type="sibTrans" cxnId="{6B2B060B-C6A6-4ADE-946D-36008BA06313}">
      <dgm:prSet/>
      <dgm:spPr/>
      <dgm:t>
        <a:bodyPr/>
        <a:lstStyle/>
        <a:p>
          <a:endParaRPr lang="en-US"/>
        </a:p>
      </dgm:t>
    </dgm:pt>
    <dgm:pt modelId="{A65645C9-91B0-48E3-B3D8-0012E0EA4345}" type="pres">
      <dgm:prSet presAssocID="{FF0CE61E-5B84-4AFE-86E6-5865C75647EC}" presName="linear" presStyleCnt="0">
        <dgm:presLayoutVars>
          <dgm:animLvl val="lvl"/>
          <dgm:resizeHandles val="exact"/>
        </dgm:presLayoutVars>
      </dgm:prSet>
      <dgm:spPr/>
    </dgm:pt>
    <dgm:pt modelId="{65634E56-C7F2-449D-BA46-6DD4159B20E0}" type="pres">
      <dgm:prSet presAssocID="{81C25615-7BAB-4DCA-8659-B49F0C505426}" presName="parentText" presStyleLbl="node1" presStyleIdx="0" presStyleCnt="3">
        <dgm:presLayoutVars>
          <dgm:chMax val="0"/>
          <dgm:bulletEnabled val="1"/>
        </dgm:presLayoutVars>
      </dgm:prSet>
      <dgm:spPr/>
    </dgm:pt>
    <dgm:pt modelId="{B86FE4EB-10E3-4931-9435-8D8DB91D361E}" type="pres">
      <dgm:prSet presAssocID="{EAE492C6-CD65-4F24-8ADE-2BEFA6E978FF}" presName="spacer" presStyleCnt="0"/>
      <dgm:spPr/>
    </dgm:pt>
    <dgm:pt modelId="{9FE6B399-F156-4FA5-A6C0-AED47AD276D5}" type="pres">
      <dgm:prSet presAssocID="{9A162DB8-BF99-45CB-AD44-A124CB4BCC3F}" presName="parentText" presStyleLbl="node1" presStyleIdx="1" presStyleCnt="3">
        <dgm:presLayoutVars>
          <dgm:chMax val="0"/>
          <dgm:bulletEnabled val="1"/>
        </dgm:presLayoutVars>
      </dgm:prSet>
      <dgm:spPr/>
    </dgm:pt>
    <dgm:pt modelId="{27BF028E-7DF8-4D63-9948-C61474033656}" type="pres">
      <dgm:prSet presAssocID="{D81BE68B-F4C1-4D7E-A4C4-938FD12A99CA}" presName="spacer" presStyleCnt="0"/>
      <dgm:spPr/>
    </dgm:pt>
    <dgm:pt modelId="{DE6A622B-81D3-44A1-BA46-3AEE21308309}" type="pres">
      <dgm:prSet presAssocID="{234A833E-3C40-480D-A129-36DE57B966C7}" presName="parentText" presStyleLbl="node1" presStyleIdx="2" presStyleCnt="3">
        <dgm:presLayoutVars>
          <dgm:chMax val="0"/>
          <dgm:bulletEnabled val="1"/>
        </dgm:presLayoutVars>
      </dgm:prSet>
      <dgm:spPr/>
    </dgm:pt>
    <dgm:pt modelId="{B6198B26-1C20-48E1-B949-85078CFB3A99}" type="pres">
      <dgm:prSet presAssocID="{234A833E-3C40-480D-A129-36DE57B966C7}" presName="childText" presStyleLbl="revTx" presStyleIdx="0" presStyleCnt="1">
        <dgm:presLayoutVars>
          <dgm:bulletEnabled val="1"/>
        </dgm:presLayoutVars>
      </dgm:prSet>
      <dgm:spPr/>
    </dgm:pt>
  </dgm:ptLst>
  <dgm:cxnLst>
    <dgm:cxn modelId="{3FB2D108-61F4-4746-8F3A-7D843E4DADF4}" srcId="{FF0CE61E-5B84-4AFE-86E6-5865C75647EC}" destId="{9A162DB8-BF99-45CB-AD44-A124CB4BCC3F}" srcOrd="1" destOrd="0" parTransId="{794CC240-5FC8-4863-B2AC-96A9639130E0}" sibTransId="{D81BE68B-F4C1-4D7E-A4C4-938FD12A99CA}"/>
    <dgm:cxn modelId="{6B2B060B-C6A6-4ADE-946D-36008BA06313}" srcId="{234A833E-3C40-480D-A129-36DE57B966C7}" destId="{2646E333-D571-44C9-B059-681176643561}" srcOrd="1" destOrd="0" parTransId="{339F5230-4A8D-46C6-A062-D97D86C09533}" sibTransId="{71A7DDD2-136E-48C2-A0A8-762EEA66F697}"/>
    <dgm:cxn modelId="{BA61572A-19E3-4073-BF48-C6DFFDAC7ACC}" srcId="{FF0CE61E-5B84-4AFE-86E6-5865C75647EC}" destId="{81C25615-7BAB-4DCA-8659-B49F0C505426}" srcOrd="0" destOrd="0" parTransId="{BC9BD9F6-669E-4C95-8F9C-69D5DBA6C97C}" sibTransId="{EAE492C6-CD65-4F24-8ADE-2BEFA6E978FF}"/>
    <dgm:cxn modelId="{4703BC6E-4B21-4487-B6AA-F57C4F3AFBB2}" type="presOf" srcId="{234A833E-3C40-480D-A129-36DE57B966C7}" destId="{DE6A622B-81D3-44A1-BA46-3AEE21308309}" srcOrd="0" destOrd="0" presId="urn:microsoft.com/office/officeart/2005/8/layout/vList2"/>
    <dgm:cxn modelId="{DFF04A71-10D4-4307-A606-9756DA1B43B3}" type="presOf" srcId="{2646E333-D571-44C9-B059-681176643561}" destId="{B6198B26-1C20-48E1-B949-85078CFB3A99}" srcOrd="0" destOrd="1" presId="urn:microsoft.com/office/officeart/2005/8/layout/vList2"/>
    <dgm:cxn modelId="{02E7E9AD-C805-432C-9FAE-A15060D21AEC}" srcId="{FF0CE61E-5B84-4AFE-86E6-5865C75647EC}" destId="{234A833E-3C40-480D-A129-36DE57B966C7}" srcOrd="2" destOrd="0" parTransId="{338E629A-2821-49EA-8D30-D90051DE85ED}" sibTransId="{7D296987-B570-4BFA-9112-BD350D99F7B4}"/>
    <dgm:cxn modelId="{B9064EAE-1D1A-410C-AFA8-74A1CA64DD10}" type="presOf" srcId="{FF0CE61E-5B84-4AFE-86E6-5865C75647EC}" destId="{A65645C9-91B0-48E3-B3D8-0012E0EA4345}" srcOrd="0" destOrd="0" presId="urn:microsoft.com/office/officeart/2005/8/layout/vList2"/>
    <dgm:cxn modelId="{37DBC6B6-1C2D-4E44-AD0F-7B59A348AF55}" srcId="{234A833E-3C40-480D-A129-36DE57B966C7}" destId="{1007A4B0-1421-403B-9DD7-503AED8C0B4D}" srcOrd="0" destOrd="0" parTransId="{63931EE4-19CC-4F90-BAAC-35EFF5F53A8E}" sibTransId="{9A1607E3-38FC-4556-88F3-62B88EE81A5A}"/>
    <dgm:cxn modelId="{A43EF8BA-E14F-4DF5-B767-2F6FCB22A53C}" type="presOf" srcId="{9A162DB8-BF99-45CB-AD44-A124CB4BCC3F}" destId="{9FE6B399-F156-4FA5-A6C0-AED47AD276D5}" srcOrd="0" destOrd="0" presId="urn:microsoft.com/office/officeart/2005/8/layout/vList2"/>
    <dgm:cxn modelId="{D9CDE0D1-A7A0-4D53-9AC3-3B42E8AAFCF6}" type="presOf" srcId="{81C25615-7BAB-4DCA-8659-B49F0C505426}" destId="{65634E56-C7F2-449D-BA46-6DD4159B20E0}" srcOrd="0" destOrd="0" presId="urn:microsoft.com/office/officeart/2005/8/layout/vList2"/>
    <dgm:cxn modelId="{AE2E02EF-D59B-4AD7-8B0F-BF8B0AED348E}" type="presOf" srcId="{1007A4B0-1421-403B-9DD7-503AED8C0B4D}" destId="{B6198B26-1C20-48E1-B949-85078CFB3A99}" srcOrd="0" destOrd="0" presId="urn:microsoft.com/office/officeart/2005/8/layout/vList2"/>
    <dgm:cxn modelId="{273760C7-19E4-4B13-8C70-8826771A1767}" type="presParOf" srcId="{A65645C9-91B0-48E3-B3D8-0012E0EA4345}" destId="{65634E56-C7F2-449D-BA46-6DD4159B20E0}" srcOrd="0" destOrd="0" presId="urn:microsoft.com/office/officeart/2005/8/layout/vList2"/>
    <dgm:cxn modelId="{5E2ECC69-9386-4DFD-AFEA-C89B414E26FD}" type="presParOf" srcId="{A65645C9-91B0-48E3-B3D8-0012E0EA4345}" destId="{B86FE4EB-10E3-4931-9435-8D8DB91D361E}" srcOrd="1" destOrd="0" presId="urn:microsoft.com/office/officeart/2005/8/layout/vList2"/>
    <dgm:cxn modelId="{28FDE39A-D8E8-4C5D-91D0-9F43EB6E55A3}" type="presParOf" srcId="{A65645C9-91B0-48E3-B3D8-0012E0EA4345}" destId="{9FE6B399-F156-4FA5-A6C0-AED47AD276D5}" srcOrd="2" destOrd="0" presId="urn:microsoft.com/office/officeart/2005/8/layout/vList2"/>
    <dgm:cxn modelId="{8C877571-A9FA-4DF1-A017-A5CC29F9BC74}" type="presParOf" srcId="{A65645C9-91B0-48E3-B3D8-0012E0EA4345}" destId="{27BF028E-7DF8-4D63-9948-C61474033656}" srcOrd="3" destOrd="0" presId="urn:microsoft.com/office/officeart/2005/8/layout/vList2"/>
    <dgm:cxn modelId="{62F08F23-5C1A-47AC-B75C-C019E0855DAF}" type="presParOf" srcId="{A65645C9-91B0-48E3-B3D8-0012E0EA4345}" destId="{DE6A622B-81D3-44A1-BA46-3AEE21308309}" srcOrd="4" destOrd="0" presId="urn:microsoft.com/office/officeart/2005/8/layout/vList2"/>
    <dgm:cxn modelId="{108ED742-3206-4AD8-AB50-ED2ADD3BDE02}" type="presParOf" srcId="{A65645C9-91B0-48E3-B3D8-0012E0EA4345}" destId="{B6198B26-1C20-48E1-B949-85078CFB3A9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34E56-C7F2-449D-BA46-6DD4159B20E0}">
      <dsp:nvSpPr>
        <dsp:cNvPr id="0" name=""/>
        <dsp:cNvSpPr/>
      </dsp:nvSpPr>
      <dsp:spPr>
        <a:xfrm>
          <a:off x="0" y="23155"/>
          <a:ext cx="7485413"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Spirit led</a:t>
          </a:r>
        </a:p>
      </dsp:txBody>
      <dsp:txXfrm>
        <a:off x="26930" y="50085"/>
        <a:ext cx="7431553" cy="497795"/>
      </dsp:txXfrm>
    </dsp:sp>
    <dsp:sp modelId="{9FE6B399-F156-4FA5-A6C0-AED47AD276D5}">
      <dsp:nvSpPr>
        <dsp:cNvPr id="0" name=""/>
        <dsp:cNvSpPr/>
      </dsp:nvSpPr>
      <dsp:spPr>
        <a:xfrm>
          <a:off x="0" y="641051"/>
          <a:ext cx="7485413"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Vigil for Wet’suwet’en</a:t>
          </a:r>
        </a:p>
      </dsp:txBody>
      <dsp:txXfrm>
        <a:off x="26930" y="667981"/>
        <a:ext cx="7431553" cy="497795"/>
      </dsp:txXfrm>
    </dsp:sp>
    <dsp:sp modelId="{DE6A622B-81D3-44A1-BA46-3AEE21308309}">
      <dsp:nvSpPr>
        <dsp:cNvPr id="0" name=""/>
        <dsp:cNvSpPr/>
      </dsp:nvSpPr>
      <dsp:spPr>
        <a:xfrm>
          <a:off x="0" y="1258946"/>
          <a:ext cx="7485413"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Ronnie James attends</a:t>
          </a:r>
        </a:p>
      </dsp:txBody>
      <dsp:txXfrm>
        <a:off x="26930" y="1285876"/>
        <a:ext cx="7431553" cy="497795"/>
      </dsp:txXfrm>
    </dsp:sp>
    <dsp:sp modelId="{B6198B26-1C20-48E1-B949-85078CFB3A99}">
      <dsp:nvSpPr>
        <dsp:cNvPr id="0" name=""/>
        <dsp:cNvSpPr/>
      </dsp:nvSpPr>
      <dsp:spPr>
        <a:xfrm>
          <a:off x="0" y="1810601"/>
          <a:ext cx="7485413"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66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Indigenous organizer</a:t>
          </a:r>
        </a:p>
        <a:p>
          <a:pPr marL="171450" lvl="1" indent="-171450" algn="l" defTabSz="800100">
            <a:lnSpc>
              <a:spcPct val="90000"/>
            </a:lnSpc>
            <a:spcBef>
              <a:spcPct val="0"/>
            </a:spcBef>
            <a:spcAft>
              <a:spcPct val="20000"/>
            </a:spcAft>
            <a:buChar char="•"/>
          </a:pPr>
          <a:r>
            <a:rPr lang="en-US" sz="1800" kern="1200"/>
            <a:t>Mentor – teaching me about Mutual Aid</a:t>
          </a:r>
        </a:p>
      </dsp:txBody>
      <dsp:txXfrm>
        <a:off x="0" y="1810601"/>
        <a:ext cx="7485413" cy="6189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1DC7F4-DC89-4ADD-B94E-B0BF3441A6F5}" type="datetimeFigureOut">
              <a:rPr lang="en-US" smtClean="0"/>
              <a:t>5/31/2022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E8CAAB-FB73-4B69-9354-C38703F7450B}" type="slidenum">
              <a:rPr lang="en-US" smtClean="0"/>
              <a:t>‹#›</a:t>
            </a:fld>
            <a:endParaRPr lang="en-US"/>
          </a:p>
        </p:txBody>
      </p:sp>
    </p:spTree>
    <p:extLst>
      <p:ext uri="{BB962C8B-B14F-4D97-AF65-F5344CB8AC3E}">
        <p14:creationId xmlns:p14="http://schemas.microsoft.com/office/powerpoint/2010/main" val="2441463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E8CAAB-FB73-4B69-9354-C38703F7450B}" type="slidenum">
              <a:rPr lang="en-US" smtClean="0"/>
              <a:t>8</a:t>
            </a:fld>
            <a:endParaRPr lang="en-US"/>
          </a:p>
        </p:txBody>
      </p:sp>
    </p:spTree>
    <p:extLst>
      <p:ext uri="{BB962C8B-B14F-4D97-AF65-F5344CB8AC3E}">
        <p14:creationId xmlns:p14="http://schemas.microsoft.com/office/powerpoint/2010/main" val="241029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5FDF-BF93-4C18-8186-DA7B5677E1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CB2159-EF42-46B6-A760-641D9B42CE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4B8356-360D-4489-BE0A-F3F39FF03635}"/>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0D4CF436-39C8-4B0B-A14E-29DF540E0A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A3B14-CCF8-42F5-925A-2B02141CA1AE}"/>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207175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4411-FB83-4EC1-95A7-F2196A3449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C3362-BAA7-4EC7-8D1F-2CABE6C34E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7EDEA-C797-4355-8899-0536C7C4DF91}"/>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286FB4F6-FB85-48E0-AA7D-659EA26AA4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6D6D6B-9A03-47E6-9858-28FDFC6B0FE2}"/>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398475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D77B5-BA0B-4853-AE18-0AD6CD867E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475E30-6A86-4849-995F-1D1F8DD325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CFDF4-9590-4B1D-97D0-8401A1485C26}"/>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27FD889A-31E5-4070-BEFC-467743B2BB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CC02D-2798-4AB9-B1C7-03DF26665CA8}"/>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3351546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FF89-939B-444D-A8D1-3D9D83C33F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BC158D-B254-4374-BE55-0080D926F2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F6876F-4631-4429-9BB5-6139CF8F18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79C5C9-1B09-4D82-82AB-64623FE49A7B}"/>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6" name="Footer Placeholder 5">
            <a:extLst>
              <a:ext uri="{FF2B5EF4-FFF2-40B4-BE49-F238E27FC236}">
                <a16:creationId xmlns:a16="http://schemas.microsoft.com/office/drawing/2014/main" id="{20B8549E-40D7-4714-8F80-CC525B4CD0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80528D-7183-413B-8E90-A6548042F3B7}"/>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2613738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1E268-1236-4A1D-99F2-5653AC9BE7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B31FBE-7251-497B-B1F2-6A3826BC3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53BA7F-B050-4097-9ED8-DCCB2A644F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D1A5D4-38DF-40D4-ADFB-A908369682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A87ED3-D629-44B7-847E-88BF1BCBC9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1EA78-9945-498D-99E7-F9D104863C98}"/>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8" name="Footer Placeholder 7">
            <a:extLst>
              <a:ext uri="{FF2B5EF4-FFF2-40B4-BE49-F238E27FC236}">
                <a16:creationId xmlns:a16="http://schemas.microsoft.com/office/drawing/2014/main" id="{1EA7231D-D799-4D11-9F4D-7B7B4ED109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5AB6B3-C817-431C-9D65-6EDB1AFB2657}"/>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790141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F46F-3B4B-4AD4-B73A-74C67C6852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032A53-5295-4038-8480-55E0B46CB8A6}"/>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4" name="Footer Placeholder 3">
            <a:extLst>
              <a:ext uri="{FF2B5EF4-FFF2-40B4-BE49-F238E27FC236}">
                <a16:creationId xmlns:a16="http://schemas.microsoft.com/office/drawing/2014/main" id="{0BAD01C6-47EB-4A21-A61D-558A93E0C8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89B67B-37D6-44AE-86F1-4E68560016B3}"/>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3605329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C68075-8537-42F2-BA32-3BD521BE675E}"/>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3" name="Footer Placeholder 2">
            <a:extLst>
              <a:ext uri="{FF2B5EF4-FFF2-40B4-BE49-F238E27FC236}">
                <a16:creationId xmlns:a16="http://schemas.microsoft.com/office/drawing/2014/main" id="{B9BC43AC-339B-403B-9436-455346804C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25DCD7-85BC-4816-9C2F-CB1ACCE59658}"/>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299404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C76E-2F01-4BC3-85B6-9E2EA35C48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8A1E65-EB9F-4A1C-ABAB-B1BB7F405E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92C1C4-902B-4103-B778-553DB6C3B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387835-E310-4A3F-A7F3-43615A40EC41}"/>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6" name="Footer Placeholder 5">
            <a:extLst>
              <a:ext uri="{FF2B5EF4-FFF2-40B4-BE49-F238E27FC236}">
                <a16:creationId xmlns:a16="http://schemas.microsoft.com/office/drawing/2014/main" id="{9E3C35DE-8C31-4A26-9F11-77171094C8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3156B5-18E4-46D1-ADC1-BAFD04BCD07C}"/>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387750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FBD2-5741-404A-B69E-2A0D4CD0E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383150-AB3D-406A-8CEF-D0B5128E0B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2656D0-CD2A-4908-A2A2-57C7A1B51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B9BBD6-2992-4728-8D77-B801EA6B4D83}"/>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6" name="Footer Placeholder 5">
            <a:extLst>
              <a:ext uri="{FF2B5EF4-FFF2-40B4-BE49-F238E27FC236}">
                <a16:creationId xmlns:a16="http://schemas.microsoft.com/office/drawing/2014/main" id="{F6CF4A3E-5AFB-4C13-B7F0-792F1E9E2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6D033-6CD7-4C7B-8A91-0254901C5D13}"/>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344117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98864-00B8-4CF8-874D-0809BE960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F3A15F-FB11-4625-9762-A64E00B43E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D4474-6D98-4857-B283-393DC5F9DFAA}"/>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C052FB88-590D-4A52-9E0C-4E3FA45F4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682840-31EF-4E75-A066-BF53CCDC1344}"/>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1564174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6BC30B-9DE1-48CD-982D-519B93900A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1A4A10-FBF1-41E4-93CB-2D2869E53A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8D2928-2709-4E0E-8AAC-BCBB00105F50}"/>
              </a:ext>
            </a:extLst>
          </p:cNvPr>
          <p:cNvSpPr>
            <a:spLocks noGrp="1"/>
          </p:cNvSpPr>
          <p:nvPr>
            <p:ph type="dt" sz="half" idx="10"/>
          </p:nvPr>
        </p:nvSpPr>
        <p:spPr/>
        <p:txBody>
          <a:body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DE80C7F0-3C94-4A1B-AF76-6283C573D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03196-1F05-47F0-B044-F59342990CD9}"/>
              </a:ext>
            </a:extLst>
          </p:cNvPr>
          <p:cNvSpPr>
            <a:spLocks noGrp="1"/>
          </p:cNvSpPr>
          <p:nvPr>
            <p:ph type="sldNum" sz="quarter" idx="12"/>
          </p:nvPr>
        </p:nvSpPr>
        <p:spPr/>
        <p:txBody>
          <a:bodyPr/>
          <a:lstStyle/>
          <a:p>
            <a:fld id="{85FF30F0-3E86-4A21-A538-264F0C671404}" type="slidenum">
              <a:rPr lang="en-US" smtClean="0"/>
              <a:t>‹#›</a:t>
            </a:fld>
            <a:endParaRPr lang="en-US"/>
          </a:p>
        </p:txBody>
      </p:sp>
    </p:spTree>
    <p:extLst>
      <p:ext uri="{BB962C8B-B14F-4D97-AF65-F5344CB8AC3E}">
        <p14:creationId xmlns:p14="http://schemas.microsoft.com/office/powerpoint/2010/main" val="79083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A7D35-0F29-4EDD-8D45-F2B9E0F8D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906ACB-031A-440C-8617-C1B8C8F1D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637C2F-3288-4EBD-B360-B6D824ADC3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ADFFF-BC16-405A-9906-D985307AC805}" type="datetimeFigureOut">
              <a:rPr lang="en-US" smtClean="0"/>
              <a:t>5/31/2022</a:t>
            </a:fld>
            <a:endParaRPr lang="en-US"/>
          </a:p>
        </p:txBody>
      </p:sp>
      <p:sp>
        <p:nvSpPr>
          <p:cNvPr id="5" name="Footer Placeholder 4">
            <a:extLst>
              <a:ext uri="{FF2B5EF4-FFF2-40B4-BE49-F238E27FC236}">
                <a16:creationId xmlns:a16="http://schemas.microsoft.com/office/drawing/2014/main" id="{C3619274-9F56-44A6-81E2-0E7A88C068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29E3B4-C397-4521-9AEC-4A9CCF005D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F30F0-3E86-4A21-A538-264F0C671404}" type="slidenum">
              <a:rPr lang="en-US" smtClean="0"/>
              <a:t>‹#›</a:t>
            </a:fld>
            <a:endParaRPr lang="en-US"/>
          </a:p>
        </p:txBody>
      </p:sp>
    </p:spTree>
    <p:extLst>
      <p:ext uri="{BB962C8B-B14F-4D97-AF65-F5344CB8AC3E}">
        <p14:creationId xmlns:p14="http://schemas.microsoft.com/office/powerpoint/2010/main" val="2540001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facebook.com/DSMBLMRentRelief/" TargetMode="External"/><Relationship Id="rId2" Type="http://schemas.openxmlformats.org/officeDocument/2006/relationships/hyperlink" Target="https://www.facebook.com/Des-Moines-Mutual-Aid-108955753983592/" TargetMode="Externa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hyperlink" Target="https://www.facebook.com/dsmbailfund"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5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5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5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8C2090-DA96-408D-8C24-FD34B4A3B421}"/>
              </a:ext>
            </a:extLst>
          </p:cNvPr>
          <p:cNvSpPr>
            <a:spLocks noGrp="1"/>
          </p:cNvSpPr>
          <p:nvPr>
            <p:ph type="ctrTitle"/>
          </p:nvPr>
        </p:nvSpPr>
        <p:spPr>
          <a:xfrm>
            <a:off x="699713" y="248038"/>
            <a:ext cx="7063721" cy="1159200"/>
          </a:xfrm>
        </p:spPr>
        <p:txBody>
          <a:bodyPr vert="horz" lIns="91440" tIns="45720" rIns="91440" bIns="45720" rtlCol="0" anchor="ctr">
            <a:normAutofit/>
          </a:bodyPr>
          <a:lstStyle/>
          <a:p>
            <a:pPr algn="l"/>
            <a:r>
              <a:rPr lang="en-US" sz="4000" kern="1200">
                <a:solidFill>
                  <a:srgbClr val="FFFFFF"/>
                </a:solidFill>
                <a:latin typeface="+mj-lt"/>
                <a:ea typeface="+mj-ea"/>
                <a:cs typeface="+mj-cs"/>
              </a:rPr>
              <a:t>Mutual Aid</a:t>
            </a:r>
          </a:p>
        </p:txBody>
      </p:sp>
      <p:sp>
        <p:nvSpPr>
          <p:cNvPr id="3" name="Subtitle 2">
            <a:extLst>
              <a:ext uri="{FF2B5EF4-FFF2-40B4-BE49-F238E27FC236}">
                <a16:creationId xmlns:a16="http://schemas.microsoft.com/office/drawing/2014/main" id="{F42EE1DC-02C2-4B54-A150-CCAD3766A129}"/>
              </a:ext>
            </a:extLst>
          </p:cNvPr>
          <p:cNvSpPr>
            <a:spLocks noGrp="1"/>
          </p:cNvSpPr>
          <p:nvPr>
            <p:ph type="subTitle" idx="1"/>
          </p:nvPr>
        </p:nvSpPr>
        <p:spPr>
          <a:xfrm>
            <a:off x="8572499" y="390832"/>
            <a:ext cx="3233585" cy="873612"/>
          </a:xfrm>
        </p:spPr>
        <p:txBody>
          <a:bodyPr vert="horz" lIns="91440" tIns="45720" rIns="91440" bIns="45720" rtlCol="0" anchor="ctr">
            <a:normAutofit/>
          </a:bodyPr>
          <a:lstStyle/>
          <a:p>
            <a:pPr algn="l"/>
            <a:r>
              <a:rPr lang="en-US" b="1" dirty="0">
                <a:solidFill>
                  <a:srgbClr val="FFFFFF"/>
                </a:solidFill>
              </a:rPr>
              <a:t>The Quaker Way of Being in the World</a:t>
            </a:r>
            <a:endParaRPr lang="en-US" dirty="0">
              <a:solidFill>
                <a:srgbClr val="FFFFFF"/>
              </a:solidFill>
            </a:endParaRPr>
          </a:p>
        </p:txBody>
      </p:sp>
      <p:pic>
        <p:nvPicPr>
          <p:cNvPr id="6" name="Picture 5" descr="A group of people posing for a photo&#10;&#10;Description automatically generated">
            <a:extLst>
              <a:ext uri="{FF2B5EF4-FFF2-40B4-BE49-F238E27FC236}">
                <a16:creationId xmlns:a16="http://schemas.microsoft.com/office/drawing/2014/main" id="{3B8105AA-7C08-48FA-9BEC-9EAA360A0C21}"/>
              </a:ext>
            </a:extLst>
          </p:cNvPr>
          <p:cNvPicPr>
            <a:picLocks noChangeAspect="1"/>
          </p:cNvPicPr>
          <p:nvPr/>
        </p:nvPicPr>
        <p:blipFill rotWithShape="1">
          <a:blip r:embed="rId2">
            <a:extLst>
              <a:ext uri="{28A0092B-C50C-407E-A947-70E740481C1C}">
                <a14:useLocalDpi xmlns:a14="http://schemas.microsoft.com/office/drawing/2010/main" val="0"/>
              </a:ext>
            </a:extLst>
          </a:blip>
          <a:srcRect t="17816" b="17772"/>
          <a:stretch/>
        </p:blipFill>
        <p:spPr>
          <a:xfrm>
            <a:off x="432225" y="2240610"/>
            <a:ext cx="11327549" cy="3903526"/>
          </a:xfrm>
          <a:prstGeom prst="rect">
            <a:avLst/>
          </a:prstGeom>
        </p:spPr>
      </p:pic>
      <p:sp>
        <p:nvSpPr>
          <p:cNvPr id="4" name="TextBox 3">
            <a:extLst>
              <a:ext uri="{FF2B5EF4-FFF2-40B4-BE49-F238E27FC236}">
                <a16:creationId xmlns:a16="http://schemas.microsoft.com/office/drawing/2014/main" id="{0CE4BBF6-EBAB-4FDA-8BBC-D9F50FC07835}"/>
              </a:ext>
            </a:extLst>
          </p:cNvPr>
          <p:cNvSpPr txBox="1"/>
          <p:nvPr/>
        </p:nvSpPr>
        <p:spPr>
          <a:xfrm>
            <a:off x="10010274" y="6152148"/>
            <a:ext cx="1163011" cy="369332"/>
          </a:xfrm>
          <a:prstGeom prst="rect">
            <a:avLst/>
          </a:prstGeom>
          <a:noFill/>
        </p:spPr>
        <p:txBody>
          <a:bodyPr wrap="none" rtlCol="0">
            <a:spAutoFit/>
          </a:bodyPr>
          <a:lstStyle/>
          <a:p>
            <a:pPr>
              <a:spcAft>
                <a:spcPts val="600"/>
              </a:spcAft>
            </a:pPr>
            <a:r>
              <a:rPr lang="en-US" dirty="0"/>
              <a:t>Jeff Kisling</a:t>
            </a:r>
          </a:p>
        </p:txBody>
      </p:sp>
    </p:spTree>
    <p:extLst>
      <p:ext uri="{BB962C8B-B14F-4D97-AF65-F5344CB8AC3E}">
        <p14:creationId xmlns:p14="http://schemas.microsoft.com/office/powerpoint/2010/main" val="1737732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412F022-B474-42AC-8B3E-2E894EE7B8AF}"/>
              </a:ext>
            </a:extLst>
          </p:cNvPr>
          <p:cNvSpPr>
            <a:spLocks noGrp="1"/>
          </p:cNvSpPr>
          <p:nvPr>
            <p:ph type="title"/>
          </p:nvPr>
        </p:nvSpPr>
        <p:spPr>
          <a:xfrm>
            <a:off x="522890" y="177204"/>
            <a:ext cx="5320774" cy="1216892"/>
          </a:xfrm>
        </p:spPr>
        <p:txBody>
          <a:bodyPr anchor="b">
            <a:normAutofit/>
          </a:bodyPr>
          <a:lstStyle/>
          <a:p>
            <a:r>
              <a:rPr lang="en-US" sz="3800" dirty="0">
                <a:solidFill>
                  <a:schemeClr val="bg1"/>
                </a:solidFill>
              </a:rPr>
              <a:t>Problems with capitalism</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2C16614-2384-4EBE-AA50-A738149C1BA4}"/>
              </a:ext>
            </a:extLst>
          </p:cNvPr>
          <p:cNvSpPr>
            <a:spLocks noGrp="1"/>
          </p:cNvSpPr>
          <p:nvPr>
            <p:ph idx="1"/>
          </p:nvPr>
        </p:nvSpPr>
        <p:spPr>
          <a:xfrm>
            <a:off x="652528" y="2014295"/>
            <a:ext cx="5506167" cy="3647710"/>
          </a:xfrm>
        </p:spPr>
        <p:txBody>
          <a:bodyPr vert="horz" lIns="91440" tIns="45720" rIns="91440" bIns="45720" rtlCol="0" anchor="t">
            <a:normAutofit/>
          </a:bodyPr>
          <a:lstStyle/>
          <a:p>
            <a:r>
              <a:rPr lang="en-US" sz="2400" b="0" i="0" dirty="0">
                <a:solidFill>
                  <a:schemeClr val="bg1"/>
                </a:solidFill>
                <a:effectLst/>
                <a:latin typeface="Source Sans Pro"/>
                <a:ea typeface="Source Sans Pro"/>
              </a:rPr>
              <a:t>Increasing unemployment</a:t>
            </a:r>
          </a:p>
          <a:p>
            <a:pPr lvl="1"/>
            <a:r>
              <a:rPr lang="en-US" b="0" i="0" dirty="0">
                <a:solidFill>
                  <a:schemeClr val="bg1"/>
                </a:solidFill>
                <a:effectLst/>
                <a:latin typeface="Source Sans Pro"/>
                <a:ea typeface="Source Sans Pro"/>
              </a:rPr>
              <a:t>Automation</a:t>
            </a:r>
            <a:r>
              <a:rPr lang="en-US" dirty="0">
                <a:solidFill>
                  <a:schemeClr val="bg1"/>
                </a:solidFill>
                <a:latin typeface="Source Sans Pro"/>
                <a:ea typeface="Source Sans Pro"/>
              </a:rPr>
              <a:t> </a:t>
            </a:r>
            <a:endParaRPr lang="en-US" b="0" i="0">
              <a:solidFill>
                <a:schemeClr val="bg1"/>
              </a:solidFill>
              <a:effectLst/>
              <a:latin typeface="Source Sans Pro" panose="020B0503030403020204" pitchFamily="34" charset="0"/>
              <a:ea typeface="Source Sans Pro"/>
            </a:endParaRPr>
          </a:p>
          <a:p>
            <a:pPr lvl="1"/>
            <a:r>
              <a:rPr lang="en-US" b="0" i="0" dirty="0">
                <a:solidFill>
                  <a:schemeClr val="bg1"/>
                </a:solidFill>
                <a:effectLst/>
                <a:latin typeface="Source Sans Pro"/>
                <a:ea typeface="Source Sans Pro"/>
              </a:rPr>
              <a:t>Jobs moved overseas</a:t>
            </a:r>
          </a:p>
          <a:p>
            <a:pPr lvl="1"/>
            <a:r>
              <a:rPr lang="en-US" dirty="0">
                <a:solidFill>
                  <a:schemeClr val="bg1"/>
                </a:solidFill>
                <a:latin typeface="Source Sans Pro"/>
                <a:ea typeface="Source Sans Pro"/>
              </a:rPr>
              <a:t>E</a:t>
            </a:r>
            <a:r>
              <a:rPr lang="en-US" b="0" i="0" dirty="0">
                <a:solidFill>
                  <a:schemeClr val="bg1"/>
                </a:solidFill>
                <a:effectLst/>
                <a:latin typeface="Source Sans Pro"/>
                <a:ea typeface="Source Sans Pro"/>
              </a:rPr>
              <a:t>conomic impact of COVID</a:t>
            </a:r>
          </a:p>
          <a:p>
            <a:r>
              <a:rPr lang="en-US" sz="2400" b="0" i="0" dirty="0">
                <a:solidFill>
                  <a:schemeClr val="bg1"/>
                </a:solidFill>
                <a:effectLst/>
                <a:latin typeface="Source Sans Pro"/>
                <a:ea typeface="Source Sans Pro"/>
              </a:rPr>
              <a:t>Millions no longer </a:t>
            </a:r>
            <a:r>
              <a:rPr lang="en-US" sz="2400" dirty="0">
                <a:solidFill>
                  <a:schemeClr val="bg1"/>
                </a:solidFill>
                <a:latin typeface="Source Sans Pro"/>
                <a:ea typeface="Source Sans Pro"/>
              </a:rPr>
              <a:t>have</a:t>
            </a:r>
            <a:r>
              <a:rPr lang="en-US" sz="2400" b="0" i="0" dirty="0">
                <a:solidFill>
                  <a:schemeClr val="bg1"/>
                </a:solidFill>
                <a:effectLst/>
                <a:latin typeface="Source Sans Pro"/>
                <a:ea typeface="Source Sans Pro"/>
              </a:rPr>
              <a:t> income to pay for goods and services</a:t>
            </a:r>
          </a:p>
          <a:p>
            <a:r>
              <a:rPr lang="en-US" sz="2400" b="0" i="0" dirty="0">
                <a:solidFill>
                  <a:schemeClr val="bg1"/>
                </a:solidFill>
                <a:effectLst/>
                <a:latin typeface="Source Sans Pro"/>
                <a:ea typeface="Source Sans Pro"/>
              </a:rPr>
              <a:t>Increasing reliance on </a:t>
            </a:r>
            <a:r>
              <a:rPr lang="en-US" sz="2400" dirty="0">
                <a:solidFill>
                  <a:schemeClr val="bg1"/>
                </a:solidFill>
                <a:latin typeface="Source Sans Pro"/>
                <a:ea typeface="Source Sans Pro"/>
              </a:rPr>
              <a:t>shrinking social</a:t>
            </a:r>
            <a:r>
              <a:rPr lang="en-US" sz="2400" b="0" i="0" dirty="0">
                <a:solidFill>
                  <a:schemeClr val="bg1"/>
                </a:solidFill>
                <a:effectLst/>
                <a:latin typeface="Source Sans Pro"/>
                <a:ea typeface="Source Sans Pro"/>
              </a:rPr>
              <a:t> safety nets</a:t>
            </a:r>
            <a:endParaRPr lang="en-US" sz="2400" dirty="0">
              <a:solidFill>
                <a:schemeClr val="bg1"/>
              </a:solidFill>
              <a:latin typeface="Source Sans Pro"/>
              <a:ea typeface="Source Sans Pro"/>
            </a:endParaRPr>
          </a:p>
          <a:p>
            <a:r>
              <a:rPr lang="en-US" sz="2400" b="0" i="0" dirty="0">
                <a:solidFill>
                  <a:schemeClr val="bg1"/>
                </a:solidFill>
                <a:effectLst/>
                <a:latin typeface="Source Sans Pro"/>
                <a:ea typeface="Source Sans Pro"/>
              </a:rPr>
              <a:t>Poverty</a:t>
            </a:r>
            <a:endParaRPr lang="en-US" sz="2400" dirty="0">
              <a:solidFill>
                <a:schemeClr val="bg1"/>
              </a:solidFill>
              <a:latin typeface="Source Sans Pro"/>
              <a:ea typeface="Source Sans Pro"/>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person&#10;&#10;Description automatically generated">
            <a:extLst>
              <a:ext uri="{FF2B5EF4-FFF2-40B4-BE49-F238E27FC236}">
                <a16:creationId xmlns:a16="http://schemas.microsoft.com/office/drawing/2014/main" id="{92C8336D-8220-4C8A-B6CA-557CE6DF7927}"/>
              </a:ext>
            </a:extLst>
          </p:cNvPr>
          <p:cNvPicPr>
            <a:picLocks noChangeAspect="1"/>
          </p:cNvPicPr>
          <p:nvPr/>
        </p:nvPicPr>
        <p:blipFill rotWithShape="1">
          <a:blip r:embed="rId2">
            <a:extLst>
              <a:ext uri="{28A0092B-C50C-407E-A947-70E740481C1C}">
                <a14:useLocalDpi xmlns:a14="http://schemas.microsoft.com/office/drawing/2010/main" val="0"/>
              </a:ext>
            </a:extLst>
          </a:blip>
          <a:srcRect r="57654" b="1"/>
          <a:stretch/>
        </p:blipFill>
        <p:spPr>
          <a:xfrm>
            <a:off x="6525453" y="10"/>
            <a:ext cx="5666547" cy="6857990"/>
          </a:xfrm>
          <a:prstGeom prst="rect">
            <a:avLst/>
          </a:prstGeom>
        </p:spPr>
      </p:pic>
    </p:spTree>
    <p:extLst>
      <p:ext uri="{BB962C8B-B14F-4D97-AF65-F5344CB8AC3E}">
        <p14:creationId xmlns:p14="http://schemas.microsoft.com/office/powerpoint/2010/main" val="809260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4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43D4A80-7AA8-4A49-97EF-A6E10A14A85F}"/>
              </a:ext>
            </a:extLst>
          </p:cNvPr>
          <p:cNvSpPr>
            <a:spLocks noGrp="1"/>
          </p:cNvSpPr>
          <p:nvPr>
            <p:ph type="title"/>
          </p:nvPr>
        </p:nvSpPr>
        <p:spPr>
          <a:xfrm>
            <a:off x="838200" y="448721"/>
            <a:ext cx="5320988" cy="1207065"/>
          </a:xfrm>
        </p:spPr>
        <p:txBody>
          <a:bodyPr anchor="b">
            <a:normAutofit/>
          </a:bodyPr>
          <a:lstStyle/>
          <a:p>
            <a:r>
              <a:rPr lang="en-US" sz="3800">
                <a:solidFill>
                  <a:schemeClr val="bg1"/>
                </a:solidFill>
              </a:rPr>
              <a:t>Problems with capitalism</a:t>
            </a:r>
          </a:p>
        </p:txBody>
      </p:sp>
      <p:cxnSp>
        <p:nvCxnSpPr>
          <p:cNvPr id="56" name="Straight Connector 5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C984B9F-5AD1-4D42-9812-B40759246FEF}"/>
              </a:ext>
            </a:extLst>
          </p:cNvPr>
          <p:cNvSpPr>
            <a:spLocks noGrp="1"/>
          </p:cNvSpPr>
          <p:nvPr>
            <p:ph idx="1"/>
          </p:nvPr>
        </p:nvSpPr>
        <p:spPr>
          <a:xfrm>
            <a:off x="674745" y="2029997"/>
            <a:ext cx="4586513" cy="3647710"/>
          </a:xfrm>
        </p:spPr>
        <p:txBody>
          <a:bodyPr>
            <a:normAutofit/>
          </a:bodyPr>
          <a:lstStyle/>
          <a:p>
            <a:pPr marL="0" indent="0">
              <a:buNone/>
            </a:pPr>
            <a:r>
              <a:rPr lang="en-US" sz="2000">
                <a:solidFill>
                  <a:schemeClr val="bg1"/>
                </a:solidFill>
                <a:ea typeface="+mn-lt"/>
                <a:cs typeface="+mn-lt"/>
              </a:rPr>
              <a:t>Capitalism is an unjust, untenable system when there is plenty of food in grocery stores but men, women and children are going hungry, living on the streets outside. </a:t>
            </a:r>
            <a:endParaRPr lang="en-US" sz="2000">
              <a:solidFill>
                <a:schemeClr val="bg1"/>
              </a:solidFill>
            </a:endParaRPr>
          </a:p>
        </p:txBody>
      </p:sp>
      <p:cxnSp>
        <p:nvCxnSpPr>
          <p:cNvPr id="57" name="Straight Connector 5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building, outdoor, rain&#10;&#10;Description automatically generated">
            <a:extLst>
              <a:ext uri="{FF2B5EF4-FFF2-40B4-BE49-F238E27FC236}">
                <a16:creationId xmlns:a16="http://schemas.microsoft.com/office/drawing/2014/main" id="{0E40B772-1890-44F4-A86C-3B38E422D7F1}"/>
              </a:ext>
            </a:extLst>
          </p:cNvPr>
          <p:cNvPicPr>
            <a:picLocks noChangeAspect="1"/>
          </p:cNvPicPr>
          <p:nvPr/>
        </p:nvPicPr>
        <p:blipFill rotWithShape="1">
          <a:blip r:embed="rId2">
            <a:extLst>
              <a:ext uri="{28A0092B-C50C-407E-A947-70E740481C1C}">
                <a14:useLocalDpi xmlns:a14="http://schemas.microsoft.com/office/drawing/2010/main" val="0"/>
              </a:ext>
            </a:extLst>
          </a:blip>
          <a:srcRect t="18133" r="1" b="15544"/>
          <a:stretch/>
        </p:blipFill>
        <p:spPr>
          <a:xfrm>
            <a:off x="3644722" y="3776729"/>
            <a:ext cx="8389302" cy="2714956"/>
          </a:xfrm>
          <a:prstGeom prst="rect">
            <a:avLst/>
          </a:prstGeom>
        </p:spPr>
      </p:pic>
    </p:spTree>
    <p:extLst>
      <p:ext uri="{BB962C8B-B14F-4D97-AF65-F5344CB8AC3E}">
        <p14:creationId xmlns:p14="http://schemas.microsoft.com/office/powerpoint/2010/main" val="4054925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328F9E0-0266-4836-90A8-0D7D5BE8401A}"/>
              </a:ext>
            </a:extLst>
          </p:cNvPr>
          <p:cNvSpPr>
            <a:spLocks noGrp="1"/>
          </p:cNvSpPr>
          <p:nvPr>
            <p:ph type="title"/>
          </p:nvPr>
        </p:nvSpPr>
        <p:spPr>
          <a:xfrm>
            <a:off x="689517" y="77014"/>
            <a:ext cx="5599768" cy="1207065"/>
          </a:xfrm>
        </p:spPr>
        <p:txBody>
          <a:bodyPr anchor="b">
            <a:normAutofit/>
          </a:bodyPr>
          <a:lstStyle/>
          <a:p>
            <a:r>
              <a:rPr lang="en-US" sz="3800">
                <a:solidFill>
                  <a:schemeClr val="bg1"/>
                </a:solidFill>
              </a:rPr>
              <a:t>Capitalism and colonialism</a:t>
            </a:r>
          </a:p>
        </p:txBody>
      </p:sp>
      <p:cxnSp>
        <p:nvCxnSpPr>
          <p:cNvPr id="28" name="Straight Connector 2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1DB6D95-EF02-4D89-985D-DE525AB00868}"/>
              </a:ext>
            </a:extLst>
          </p:cNvPr>
          <p:cNvSpPr>
            <a:spLocks noGrp="1"/>
          </p:cNvSpPr>
          <p:nvPr>
            <p:ph idx="1"/>
          </p:nvPr>
        </p:nvSpPr>
        <p:spPr>
          <a:xfrm>
            <a:off x="897769" y="2531054"/>
            <a:ext cx="4586513" cy="3647710"/>
          </a:xfrm>
        </p:spPr>
        <p:txBody>
          <a:bodyPr vert="horz" lIns="91440" tIns="45720" rIns="91440" bIns="45720" rtlCol="0" anchor="t">
            <a:normAutofit/>
          </a:bodyPr>
          <a:lstStyle/>
          <a:p>
            <a:pPr marL="0" indent="0">
              <a:buNone/>
            </a:pPr>
            <a:r>
              <a:rPr lang="en-US" sz="2400" dirty="0">
                <a:solidFill>
                  <a:schemeClr val="bg1"/>
                </a:solidFill>
              </a:rPr>
              <a:t>… capitalism and colonialism created structures that have disrupted how people have historically connected with each other and shared everything they needed to survive.</a:t>
            </a:r>
            <a:r>
              <a:rPr lang="en-US" sz="2000" dirty="0">
                <a:solidFill>
                  <a:schemeClr val="bg1"/>
                </a:solidFill>
              </a:rPr>
              <a:t> </a:t>
            </a:r>
            <a:endParaRPr lang="en-US" sz="2000" dirty="0">
              <a:solidFill>
                <a:schemeClr val="bg1"/>
              </a:solidFill>
              <a:cs typeface="Calibri"/>
            </a:endParaRPr>
          </a:p>
        </p:txBody>
      </p:sp>
      <p:cxnSp>
        <p:nvCxnSpPr>
          <p:cNvPr id="30" name="Straight Connector 2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Two men taking a selfie&#10;&#10;Description automatically generated">
            <a:extLst>
              <a:ext uri="{FF2B5EF4-FFF2-40B4-BE49-F238E27FC236}">
                <a16:creationId xmlns:a16="http://schemas.microsoft.com/office/drawing/2014/main" id="{ED00D38B-3B79-40FF-9A98-0101E4A85B6A}"/>
              </a:ext>
            </a:extLst>
          </p:cNvPr>
          <p:cNvPicPr>
            <a:picLocks noChangeAspect="1"/>
          </p:cNvPicPr>
          <p:nvPr/>
        </p:nvPicPr>
        <p:blipFill rotWithShape="1">
          <a:blip r:embed="rId2"/>
          <a:srcRect l="19015" r="19015"/>
          <a:stretch/>
        </p:blipFill>
        <p:spPr>
          <a:xfrm>
            <a:off x="6525453" y="10"/>
            <a:ext cx="5666547" cy="6857990"/>
          </a:xfrm>
          <a:prstGeom prst="rect">
            <a:avLst/>
          </a:prstGeom>
        </p:spPr>
      </p:pic>
      <p:sp>
        <p:nvSpPr>
          <p:cNvPr id="4" name="TextBox 1">
            <a:extLst>
              <a:ext uri="{FF2B5EF4-FFF2-40B4-BE49-F238E27FC236}">
                <a16:creationId xmlns:a16="http://schemas.microsoft.com/office/drawing/2014/main" id="{12B2E323-72E0-7986-B7CF-EB9F49C91646}"/>
              </a:ext>
            </a:extLst>
          </p:cNvPr>
          <p:cNvSpPr txBox="1"/>
          <p:nvPr/>
        </p:nvSpPr>
        <p:spPr>
          <a:xfrm>
            <a:off x="232317" y="5978445"/>
            <a:ext cx="5710335" cy="685799"/>
          </a:xfrm>
          <a:prstGeom prst="rect">
            <a:avLst/>
          </a:prstGeom>
          <a:solidFill>
            <a:srgbClr val="000000">
              <a:alpha val="50000"/>
            </a:srgbClr>
          </a:solidFill>
          <a:ln>
            <a:noFill/>
          </a:ln>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spcAft>
                <a:spcPts val="600"/>
              </a:spcAft>
              <a:buNone/>
            </a:pPr>
            <a:r>
              <a:rPr lang="en-US" sz="1300" dirty="0">
                <a:solidFill>
                  <a:srgbClr val="FFFFFF"/>
                </a:solidFill>
              </a:rPr>
              <a:t>Dean Spade. Mutual Aid: Building Solidarity During This Crisis (and the Next) (Kindle Locations 111-113). Verso. </a:t>
            </a:r>
          </a:p>
        </p:txBody>
      </p:sp>
    </p:spTree>
    <p:extLst>
      <p:ext uri="{BB962C8B-B14F-4D97-AF65-F5344CB8AC3E}">
        <p14:creationId xmlns:p14="http://schemas.microsoft.com/office/powerpoint/2010/main" val="3230862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328F9E0-0266-4836-90A8-0D7D5BE8401A}"/>
              </a:ext>
            </a:extLst>
          </p:cNvPr>
          <p:cNvSpPr>
            <a:spLocks noGrp="1"/>
          </p:cNvSpPr>
          <p:nvPr>
            <p:ph type="title"/>
          </p:nvPr>
        </p:nvSpPr>
        <p:spPr>
          <a:xfrm>
            <a:off x="262054" y="30550"/>
            <a:ext cx="5646231" cy="1207065"/>
          </a:xfrm>
        </p:spPr>
        <p:txBody>
          <a:bodyPr anchor="b">
            <a:normAutofit/>
          </a:bodyPr>
          <a:lstStyle/>
          <a:p>
            <a:r>
              <a:rPr lang="en-US" sz="3800">
                <a:solidFill>
                  <a:schemeClr val="bg1"/>
                </a:solidFill>
              </a:rPr>
              <a:t>Capitalism and colonialism</a:t>
            </a:r>
          </a:p>
        </p:txBody>
      </p:sp>
      <p:cxnSp>
        <p:nvCxnSpPr>
          <p:cNvPr id="28" name="Straight Connector 2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1DB6D95-EF02-4D89-985D-DE525AB00868}"/>
              </a:ext>
            </a:extLst>
          </p:cNvPr>
          <p:cNvSpPr>
            <a:spLocks noGrp="1"/>
          </p:cNvSpPr>
          <p:nvPr>
            <p:ph idx="1"/>
          </p:nvPr>
        </p:nvSpPr>
        <p:spPr>
          <a:xfrm>
            <a:off x="309660" y="2460985"/>
            <a:ext cx="5868902" cy="2114418"/>
          </a:xfrm>
        </p:spPr>
        <p:txBody>
          <a:bodyPr vert="horz" lIns="91440" tIns="45720" rIns="91440" bIns="45720" rtlCol="0" anchor="t">
            <a:normAutofit/>
          </a:bodyPr>
          <a:lstStyle/>
          <a:p>
            <a:pPr marL="0" indent="0">
              <a:buNone/>
            </a:pPr>
            <a:r>
              <a:rPr lang="en-US" sz="2400" dirty="0">
                <a:solidFill>
                  <a:schemeClr val="bg1"/>
                </a:solidFill>
              </a:rPr>
              <a:t>As people were forced into systems of wage labor and private property, and wealth became increasingly concentrated, our ways of caring for each other have become more and more tenuous.</a:t>
            </a:r>
            <a:endParaRPr lang="en-US" sz="2400">
              <a:solidFill>
                <a:schemeClr val="bg1"/>
              </a:solidFill>
              <a:cs typeface="Calibri"/>
            </a:endParaRPr>
          </a:p>
          <a:p>
            <a:endParaRPr lang="en-US" sz="2000">
              <a:solidFill>
                <a:schemeClr val="bg1"/>
              </a:solidFill>
            </a:endParaRPr>
          </a:p>
        </p:txBody>
      </p:sp>
      <p:cxnSp>
        <p:nvCxnSpPr>
          <p:cNvPr id="30" name="Straight Connector 2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person, group, line&#10;&#10;Description automatically generated">
            <a:extLst>
              <a:ext uri="{FF2B5EF4-FFF2-40B4-BE49-F238E27FC236}">
                <a16:creationId xmlns:a16="http://schemas.microsoft.com/office/drawing/2014/main" id="{ED00D38B-3B79-40FF-9A98-0101E4A85B6A}"/>
              </a:ext>
            </a:extLst>
          </p:cNvPr>
          <p:cNvPicPr>
            <a:picLocks noChangeAspect="1"/>
          </p:cNvPicPr>
          <p:nvPr/>
        </p:nvPicPr>
        <p:blipFill rotWithShape="1">
          <a:blip r:embed="rId2">
            <a:extLst>
              <a:ext uri="{28A0092B-C50C-407E-A947-70E740481C1C}">
                <a14:useLocalDpi xmlns:a14="http://schemas.microsoft.com/office/drawing/2010/main" val="0"/>
              </a:ext>
            </a:extLst>
          </a:blip>
          <a:srcRect l="20507" r="33636"/>
          <a:stretch/>
        </p:blipFill>
        <p:spPr>
          <a:xfrm>
            <a:off x="6525453" y="10"/>
            <a:ext cx="5666547" cy="6857990"/>
          </a:xfrm>
          <a:prstGeom prst="rect">
            <a:avLst/>
          </a:prstGeom>
        </p:spPr>
      </p:pic>
      <p:sp>
        <p:nvSpPr>
          <p:cNvPr id="4" name="TextBox 1">
            <a:extLst>
              <a:ext uri="{FF2B5EF4-FFF2-40B4-BE49-F238E27FC236}">
                <a16:creationId xmlns:a16="http://schemas.microsoft.com/office/drawing/2014/main" id="{12B2E323-72E0-7986-B7CF-EB9F49C91646}"/>
              </a:ext>
            </a:extLst>
          </p:cNvPr>
          <p:cNvSpPr txBox="1"/>
          <p:nvPr/>
        </p:nvSpPr>
        <p:spPr>
          <a:xfrm>
            <a:off x="148683" y="6015616"/>
            <a:ext cx="5710335" cy="685799"/>
          </a:xfrm>
          <a:prstGeom prst="rect">
            <a:avLst/>
          </a:prstGeom>
          <a:solidFill>
            <a:srgbClr val="000000">
              <a:alpha val="50000"/>
            </a:srgbClr>
          </a:solidFill>
          <a:ln>
            <a:noFill/>
          </a:ln>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spcAft>
                <a:spcPts val="600"/>
              </a:spcAft>
              <a:buNone/>
            </a:pPr>
            <a:r>
              <a:rPr lang="en-US" sz="1300" dirty="0">
                <a:solidFill>
                  <a:srgbClr val="FFFFFF"/>
                </a:solidFill>
              </a:rPr>
              <a:t>Dean Spade. Mutual Aid: Building Solidarity During This Crisis (and the Next) (Kindle Locations 111-113). Verso. </a:t>
            </a:r>
          </a:p>
        </p:txBody>
      </p:sp>
    </p:spTree>
    <p:extLst>
      <p:ext uri="{BB962C8B-B14F-4D97-AF65-F5344CB8AC3E}">
        <p14:creationId xmlns:p14="http://schemas.microsoft.com/office/powerpoint/2010/main" val="4068052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328F9E0-0266-4836-90A8-0D7D5BE8401A}"/>
              </a:ext>
            </a:extLst>
          </p:cNvPr>
          <p:cNvSpPr>
            <a:spLocks noGrp="1"/>
          </p:cNvSpPr>
          <p:nvPr>
            <p:ph type="title"/>
          </p:nvPr>
        </p:nvSpPr>
        <p:spPr>
          <a:xfrm>
            <a:off x="689517" y="77014"/>
            <a:ext cx="5599768" cy="1207065"/>
          </a:xfrm>
        </p:spPr>
        <p:txBody>
          <a:bodyPr anchor="b">
            <a:normAutofit/>
          </a:bodyPr>
          <a:lstStyle/>
          <a:p>
            <a:r>
              <a:rPr lang="en-US" sz="3800" dirty="0">
                <a:solidFill>
                  <a:schemeClr val="bg1"/>
                </a:solidFill>
              </a:rPr>
              <a:t>Decolonize</a:t>
            </a:r>
            <a:endParaRPr lang="en-US" dirty="0"/>
          </a:p>
        </p:txBody>
      </p:sp>
      <p:cxnSp>
        <p:nvCxnSpPr>
          <p:cNvPr id="28" name="Straight Connector 2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1DB6D95-EF02-4D89-985D-DE525AB00868}"/>
              </a:ext>
            </a:extLst>
          </p:cNvPr>
          <p:cNvSpPr>
            <a:spLocks noGrp="1"/>
          </p:cNvSpPr>
          <p:nvPr>
            <p:ph idx="1"/>
          </p:nvPr>
        </p:nvSpPr>
        <p:spPr>
          <a:xfrm>
            <a:off x="897769" y="2531054"/>
            <a:ext cx="4586513" cy="3647710"/>
          </a:xfrm>
        </p:spPr>
        <p:txBody>
          <a:bodyPr vert="horz" lIns="91440" tIns="45720" rIns="91440" bIns="45720" rtlCol="0" anchor="t">
            <a:normAutofit/>
          </a:bodyPr>
          <a:lstStyle/>
          <a:p>
            <a:pPr marL="0" indent="0">
              <a:buNone/>
            </a:pPr>
            <a:r>
              <a:rPr lang="en-US" sz="2400" dirty="0">
                <a:solidFill>
                  <a:schemeClr val="bg1"/>
                </a:solidFill>
              </a:rPr>
              <a:t>Mutual Aid represents a return to Indigenous ways</a:t>
            </a:r>
            <a:r>
              <a:rPr lang="en-US" sz="2000" dirty="0">
                <a:solidFill>
                  <a:schemeClr val="bg1"/>
                </a:solidFill>
              </a:rPr>
              <a:t> </a:t>
            </a:r>
            <a:endParaRPr lang="en-US" sz="2000">
              <a:solidFill>
                <a:schemeClr val="bg1"/>
              </a:solidFill>
              <a:cs typeface="Calibri"/>
            </a:endParaRPr>
          </a:p>
        </p:txBody>
      </p:sp>
      <p:cxnSp>
        <p:nvCxnSpPr>
          <p:cNvPr id="30" name="Straight Connector 2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Two men taking a selfie&#10;&#10;Description automatically generated">
            <a:extLst>
              <a:ext uri="{FF2B5EF4-FFF2-40B4-BE49-F238E27FC236}">
                <a16:creationId xmlns:a16="http://schemas.microsoft.com/office/drawing/2014/main" id="{ED00D38B-3B79-40FF-9A98-0101E4A85B6A}"/>
              </a:ext>
            </a:extLst>
          </p:cNvPr>
          <p:cNvPicPr>
            <a:picLocks noChangeAspect="1"/>
          </p:cNvPicPr>
          <p:nvPr/>
        </p:nvPicPr>
        <p:blipFill rotWithShape="1">
          <a:blip r:embed="rId2"/>
          <a:srcRect l="19015" r="19015"/>
          <a:stretch/>
        </p:blipFill>
        <p:spPr>
          <a:xfrm>
            <a:off x="6525453" y="10"/>
            <a:ext cx="5666547" cy="6857990"/>
          </a:xfrm>
          <a:prstGeom prst="rect">
            <a:avLst/>
          </a:prstGeom>
        </p:spPr>
      </p:pic>
    </p:spTree>
    <p:extLst>
      <p:ext uri="{BB962C8B-B14F-4D97-AF65-F5344CB8AC3E}">
        <p14:creationId xmlns:p14="http://schemas.microsoft.com/office/powerpoint/2010/main" val="63875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00FADA7-37B1-44CB-BA60-70B0F9B17493}"/>
              </a:ext>
            </a:extLst>
          </p:cNvPr>
          <p:cNvSpPr>
            <a:spLocks noGrp="1"/>
          </p:cNvSpPr>
          <p:nvPr>
            <p:ph type="title"/>
          </p:nvPr>
        </p:nvSpPr>
        <p:spPr>
          <a:xfrm>
            <a:off x="297627" y="2767106"/>
            <a:ext cx="3670705" cy="3071906"/>
          </a:xfrm>
        </p:spPr>
        <p:txBody>
          <a:bodyPr vert="horz" lIns="91440" tIns="45720" rIns="91440" bIns="45720" rtlCol="0" anchor="t">
            <a:normAutofit fontScale="90000"/>
          </a:bodyPr>
          <a:lstStyle/>
          <a:p>
            <a:r>
              <a:rPr lang="en-US" sz="4000" kern="1200" dirty="0">
                <a:solidFill>
                  <a:srgbClr val="FFFFFF"/>
                </a:solidFill>
                <a:latin typeface="+mj-lt"/>
                <a:ea typeface="+mj-ea"/>
                <a:cs typeface="+mj-cs"/>
              </a:rPr>
              <a:t>Colonial Capitalism</a:t>
            </a:r>
            <a:br>
              <a:rPr lang="en-US" sz="4000" dirty="0">
                <a:solidFill>
                  <a:srgbClr val="FFFFFF"/>
                </a:solidFill>
                <a:cs typeface="Calibri"/>
              </a:rPr>
            </a:br>
            <a:br>
              <a:rPr lang="en-US" sz="4000" dirty="0">
                <a:cs typeface="Calibri"/>
              </a:rPr>
            </a:br>
            <a:r>
              <a:rPr lang="en-US" sz="3100" dirty="0">
                <a:solidFill>
                  <a:srgbClr val="FFFFFF"/>
                </a:solidFill>
                <a:cs typeface="Calibri"/>
              </a:rPr>
              <a:t>7th Generation Genocide</a:t>
            </a:r>
            <a:br>
              <a:rPr lang="en-US" sz="4000" dirty="0"/>
            </a:br>
            <a:br>
              <a:rPr lang="en-US" sz="4000" dirty="0"/>
            </a:br>
            <a:endParaRPr lang="en-US" sz="4000" kern="1200" dirty="0">
              <a:solidFill>
                <a:srgbClr val="FFFFFF"/>
              </a:solidFill>
              <a:latin typeface="+mj-lt"/>
              <a:cs typeface="Calibri"/>
            </a:endParaRPr>
          </a:p>
        </p:txBody>
      </p:sp>
      <p:pic>
        <p:nvPicPr>
          <p:cNvPr id="5" name="Content Placeholder 4">
            <a:extLst>
              <a:ext uri="{FF2B5EF4-FFF2-40B4-BE49-F238E27FC236}">
                <a16:creationId xmlns:a16="http://schemas.microsoft.com/office/drawing/2014/main" id="{C59832C5-13E1-43C1-85E0-A03570A8CCB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15332"/>
          <a:stretch/>
        </p:blipFill>
        <p:spPr>
          <a:xfrm>
            <a:off x="4047087" y="1713688"/>
            <a:ext cx="7681089" cy="3244770"/>
          </a:xfrm>
          <a:prstGeom prst="rect">
            <a:avLst/>
          </a:prstGeom>
        </p:spPr>
      </p:pic>
    </p:spTree>
    <p:extLst>
      <p:ext uri="{BB962C8B-B14F-4D97-AF65-F5344CB8AC3E}">
        <p14:creationId xmlns:p14="http://schemas.microsoft.com/office/powerpoint/2010/main" val="249437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3E0E0A5-109D-46D0-8D8D-738A09F4F616}"/>
              </a:ext>
            </a:extLst>
          </p:cNvPr>
          <p:cNvSpPr>
            <a:spLocks noGrp="1"/>
          </p:cNvSpPr>
          <p:nvPr>
            <p:ph type="title"/>
          </p:nvPr>
        </p:nvSpPr>
        <p:spPr>
          <a:xfrm>
            <a:off x="429453" y="138205"/>
            <a:ext cx="5666547" cy="1225650"/>
          </a:xfrm>
        </p:spPr>
        <p:txBody>
          <a:bodyPr anchor="b">
            <a:normAutofit/>
          </a:bodyPr>
          <a:lstStyle/>
          <a:p>
            <a:r>
              <a:rPr lang="en-US" sz="3800" dirty="0">
                <a:solidFill>
                  <a:schemeClr val="bg1"/>
                </a:solidFill>
              </a:rPr>
              <a:t>Black Liberation</a:t>
            </a:r>
          </a:p>
        </p:txBody>
      </p:sp>
      <p:cxnSp>
        <p:nvCxnSpPr>
          <p:cNvPr id="25" name="Straight Connector 1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9887E8B-279A-4211-A559-7058ECE3F240}"/>
              </a:ext>
            </a:extLst>
          </p:cNvPr>
          <p:cNvSpPr>
            <a:spLocks noGrp="1"/>
          </p:cNvSpPr>
          <p:nvPr>
            <p:ph idx="1"/>
          </p:nvPr>
        </p:nvSpPr>
        <p:spPr>
          <a:xfrm>
            <a:off x="897769" y="1909192"/>
            <a:ext cx="4586513" cy="3647710"/>
          </a:xfrm>
        </p:spPr>
        <p:txBody>
          <a:bodyPr vert="horz" lIns="91440" tIns="45720" rIns="91440" bIns="45720" rtlCol="0" anchor="t">
            <a:normAutofit/>
          </a:bodyPr>
          <a:lstStyle/>
          <a:p>
            <a:r>
              <a:rPr lang="en-US" sz="2000" b="0" i="0" dirty="0">
                <a:solidFill>
                  <a:schemeClr val="bg1"/>
                </a:solidFill>
                <a:effectLst/>
                <a:latin typeface="Source Sans Pro"/>
                <a:ea typeface="Source Sans Pro"/>
              </a:rPr>
              <a:t>mutual aid is the new economy</a:t>
            </a:r>
            <a:endParaRPr lang="en-US" sz="2000" dirty="0">
              <a:solidFill>
                <a:schemeClr val="bg1"/>
              </a:solidFill>
              <a:latin typeface="Source Sans Pro"/>
              <a:ea typeface="Source Sans Pro"/>
            </a:endParaRPr>
          </a:p>
          <a:p>
            <a:r>
              <a:rPr lang="en-US" sz="2000" b="0" i="0" dirty="0">
                <a:solidFill>
                  <a:schemeClr val="bg1"/>
                </a:solidFill>
                <a:effectLst/>
                <a:latin typeface="Source Sans Pro"/>
                <a:ea typeface="Source Sans Pro"/>
              </a:rPr>
              <a:t>mutual aid is community</a:t>
            </a:r>
          </a:p>
          <a:p>
            <a:r>
              <a:rPr lang="en-US" sz="2000" b="0" i="0" dirty="0">
                <a:solidFill>
                  <a:schemeClr val="bg1"/>
                </a:solidFill>
                <a:effectLst/>
                <a:latin typeface="Source Sans Pro"/>
                <a:ea typeface="Source Sans Pro"/>
              </a:rPr>
              <a:t>capitalism has violated the communities of marginalized folks</a:t>
            </a:r>
            <a:endParaRPr lang="en-US" sz="2000" dirty="0">
              <a:solidFill>
                <a:schemeClr val="bg1"/>
              </a:solidFill>
              <a:latin typeface="Source Sans Pro"/>
              <a:ea typeface="Source Sans Pro"/>
            </a:endParaRPr>
          </a:p>
          <a:p>
            <a:r>
              <a:rPr lang="en-US" sz="2000" b="0" i="0" dirty="0">
                <a:solidFill>
                  <a:schemeClr val="bg1"/>
                </a:solidFill>
                <a:effectLst/>
                <a:latin typeface="Source Sans Pro"/>
                <a:ea typeface="Source Sans Pro"/>
              </a:rPr>
              <a:t>in the name of liberation, capitalism must be reversed and dismantled.</a:t>
            </a:r>
            <a:r>
              <a:rPr lang="en-US" sz="2000" dirty="0">
                <a:solidFill>
                  <a:schemeClr val="bg1"/>
                </a:solidFill>
                <a:latin typeface="Source Sans Pro"/>
                <a:ea typeface="Source Sans Pro"/>
              </a:rPr>
              <a:t> </a:t>
            </a:r>
            <a:endParaRPr lang="en-US" sz="2000" b="0" i="0">
              <a:solidFill>
                <a:schemeClr val="bg1"/>
              </a:solidFill>
              <a:effectLst/>
              <a:latin typeface="Source Sans Pro" panose="020B0503030403020204" pitchFamily="34" charset="0"/>
              <a:ea typeface="Source Sans Pro"/>
            </a:endParaRPr>
          </a:p>
          <a:p>
            <a:r>
              <a:rPr lang="en-US" sz="2000" b="0" i="0" dirty="0">
                <a:solidFill>
                  <a:schemeClr val="bg1"/>
                </a:solidFill>
                <a:effectLst/>
                <a:latin typeface="Source Sans Pro"/>
                <a:ea typeface="Source Sans Pro"/>
              </a:rPr>
              <a:t>meaning that capitalistic practices must be reprogrammed with mutual aid practices</a:t>
            </a:r>
            <a:endParaRPr lang="en-US" sz="2000" dirty="0">
              <a:solidFill>
                <a:schemeClr val="bg1"/>
              </a:solidFill>
              <a:latin typeface="Source Sans Pro"/>
              <a:ea typeface="Source Sans Pro"/>
            </a:endParaRPr>
          </a:p>
        </p:txBody>
      </p:sp>
      <p:cxnSp>
        <p:nvCxnSpPr>
          <p:cNvPr id="26" name="Straight Connector 17">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F72C826-D762-4CC8-AD8C-6E0E311867C7}"/>
              </a:ext>
            </a:extLst>
          </p:cNvPr>
          <p:cNvPicPr>
            <a:picLocks noChangeAspect="1"/>
          </p:cNvPicPr>
          <p:nvPr/>
        </p:nvPicPr>
        <p:blipFill>
          <a:blip r:embed="rId3">
            <a:extLst>
              <a:ext uri="{28A0092B-C50C-407E-A947-70E740481C1C}">
                <a14:useLocalDpi xmlns:a14="http://schemas.microsoft.com/office/drawing/2010/main" val="0"/>
              </a:ext>
            </a:extLst>
          </a:blip>
          <a:srcRect t="6733" b="6733"/>
          <a:stretch/>
        </p:blipFill>
        <p:spPr>
          <a:xfrm>
            <a:off x="6525453" y="10"/>
            <a:ext cx="5666547" cy="6857990"/>
          </a:xfrm>
          <a:prstGeom prst="rect">
            <a:avLst/>
          </a:prstGeom>
        </p:spPr>
      </p:pic>
      <p:sp>
        <p:nvSpPr>
          <p:cNvPr id="4" name="TextBox 3">
            <a:extLst>
              <a:ext uri="{FF2B5EF4-FFF2-40B4-BE49-F238E27FC236}">
                <a16:creationId xmlns:a16="http://schemas.microsoft.com/office/drawing/2014/main" id="{7AF5993E-40A3-4F97-9421-D8926DDCA86C}"/>
              </a:ext>
            </a:extLst>
          </p:cNvPr>
          <p:cNvSpPr txBox="1"/>
          <p:nvPr/>
        </p:nvSpPr>
        <p:spPr>
          <a:xfrm>
            <a:off x="-1524" y="6161518"/>
            <a:ext cx="6097524" cy="685799"/>
          </a:xfrm>
          <a:prstGeom prst="rect">
            <a:avLst/>
          </a:prstGeom>
          <a:solidFill>
            <a:srgbClr val="000000">
              <a:alpha val="50000"/>
            </a:srgbClr>
          </a:solidFill>
          <a:ln>
            <a:noFill/>
          </a:ln>
        </p:spPr>
        <p:txBody>
          <a:bodyPr wrap="square" rtlCol="0">
            <a:noAutofit/>
          </a:bodyPr>
          <a:lstStyle/>
          <a:p>
            <a:pPr algn="ctr">
              <a:spcAft>
                <a:spcPts val="600"/>
              </a:spcAft>
            </a:pPr>
            <a:r>
              <a:rPr lang="en-US" sz="2800" dirty="0">
                <a:solidFill>
                  <a:schemeClr val="bg1"/>
                </a:solidFill>
              </a:rPr>
              <a:t>Des Moines Black Lives Matter</a:t>
            </a:r>
          </a:p>
        </p:txBody>
      </p:sp>
    </p:spTree>
    <p:extLst>
      <p:ext uri="{BB962C8B-B14F-4D97-AF65-F5344CB8AC3E}">
        <p14:creationId xmlns:p14="http://schemas.microsoft.com/office/powerpoint/2010/main" val="3304737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2573-5583-475E-8FF5-02527CCE26CC}"/>
              </a:ext>
            </a:extLst>
          </p:cNvPr>
          <p:cNvSpPr>
            <a:spLocks noGrp="1"/>
          </p:cNvSpPr>
          <p:nvPr>
            <p:ph type="title"/>
          </p:nvPr>
        </p:nvSpPr>
        <p:spPr>
          <a:xfrm>
            <a:off x="227417" y="3556387"/>
            <a:ext cx="3582987" cy="2452687"/>
          </a:xfrm>
        </p:spPr>
        <p:txBody>
          <a:bodyPr anchor="ctr">
            <a:normAutofit/>
          </a:bodyPr>
          <a:lstStyle/>
          <a:p>
            <a:r>
              <a:rPr lang="en-US" sz="3600" dirty="0"/>
              <a:t>How I learned about Mutual Aid</a:t>
            </a:r>
          </a:p>
        </p:txBody>
      </p:sp>
      <p:pic>
        <p:nvPicPr>
          <p:cNvPr id="5" name="Picture 4">
            <a:extLst>
              <a:ext uri="{FF2B5EF4-FFF2-40B4-BE49-F238E27FC236}">
                <a16:creationId xmlns:a16="http://schemas.microsoft.com/office/drawing/2014/main" id="{DBFF5B24-63CC-4561-91F6-B873456D8EE6}"/>
              </a:ext>
            </a:extLst>
          </p:cNvPr>
          <p:cNvPicPr>
            <a:picLocks noChangeAspect="1"/>
          </p:cNvPicPr>
          <p:nvPr/>
        </p:nvPicPr>
        <p:blipFill rotWithShape="1">
          <a:blip r:embed="rId2">
            <a:extLst>
              <a:ext uri="{28A0092B-C50C-407E-A947-70E740481C1C}">
                <a14:useLocalDpi xmlns:a14="http://schemas.microsoft.com/office/drawing/2010/main" val="0"/>
              </a:ext>
            </a:extLst>
          </a:blip>
          <a:srcRect t="14998" b="2837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9" name="Content Placeholder 2">
            <a:extLst>
              <a:ext uri="{FF2B5EF4-FFF2-40B4-BE49-F238E27FC236}">
                <a16:creationId xmlns:a16="http://schemas.microsoft.com/office/drawing/2014/main" id="{8C57159E-1E95-C9C1-ACC5-2B135E9F5953}"/>
              </a:ext>
            </a:extLst>
          </p:cNvPr>
          <p:cNvGraphicFramePr>
            <a:graphicFrameLocks noGrp="1"/>
          </p:cNvGraphicFramePr>
          <p:nvPr>
            <p:ph idx="1"/>
            <p:extLst>
              <p:ext uri="{D42A27DB-BD31-4B8C-83A1-F6EECF244321}">
                <p14:modId xmlns:p14="http://schemas.microsoft.com/office/powerpoint/2010/main" val="2951161084"/>
              </p:ext>
            </p:extLst>
          </p:nvPr>
        </p:nvGraphicFramePr>
        <p:xfrm>
          <a:off x="4532399" y="3843654"/>
          <a:ext cx="7485413" cy="2452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7575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F4483-5195-4741-BCA9-9AD039C1AEAD}"/>
              </a:ext>
            </a:extLst>
          </p:cNvPr>
          <p:cNvSpPr>
            <a:spLocks noGrp="1"/>
          </p:cNvSpPr>
          <p:nvPr>
            <p:ph type="title"/>
          </p:nvPr>
        </p:nvSpPr>
        <p:spPr>
          <a:xfrm>
            <a:off x="1142639" y="561203"/>
            <a:ext cx="9932691" cy="1165996"/>
          </a:xfrm>
        </p:spPr>
        <p:txBody>
          <a:bodyPr vert="horz" lIns="91440" tIns="45720" rIns="91440" bIns="45720" rtlCol="0" anchor="b">
            <a:normAutofit/>
          </a:bodyPr>
          <a:lstStyle/>
          <a:p>
            <a:pPr algn="ctr"/>
            <a:r>
              <a:rPr lang="en-US" sz="4800">
                <a:solidFill>
                  <a:srgbClr val="FFFFFF"/>
                </a:solidFill>
              </a:rPr>
              <a:t>Key Elements of Mutual Aid</a:t>
            </a:r>
          </a:p>
        </p:txBody>
      </p:sp>
      <p:sp>
        <p:nvSpPr>
          <p:cNvPr id="38" name="Rectangle 37">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Diagram, shape, arrow&#10;&#10;Description automatically generated">
            <a:extLst>
              <a:ext uri="{FF2B5EF4-FFF2-40B4-BE49-F238E27FC236}">
                <a16:creationId xmlns:a16="http://schemas.microsoft.com/office/drawing/2014/main" id="{28F3FA33-C90A-2B58-D7BF-925CE8BD11BB}"/>
              </a:ext>
            </a:extLst>
          </p:cNvPr>
          <p:cNvPicPr>
            <a:picLocks noChangeAspect="1"/>
          </p:cNvPicPr>
          <p:nvPr/>
        </p:nvPicPr>
        <p:blipFill>
          <a:blip r:embed="rId2"/>
          <a:stretch>
            <a:fillRect/>
          </a:stretch>
        </p:blipFill>
        <p:spPr>
          <a:xfrm>
            <a:off x="7708357" y="2198807"/>
            <a:ext cx="3686485" cy="3235692"/>
          </a:xfrm>
          <a:prstGeom prst="rect">
            <a:avLst/>
          </a:prstGeom>
        </p:spPr>
      </p:pic>
      <p:pic>
        <p:nvPicPr>
          <p:cNvPr id="4" name="Picture 4" descr="Graphical user interface, text&#10;&#10;Description automatically generated">
            <a:extLst>
              <a:ext uri="{FF2B5EF4-FFF2-40B4-BE49-F238E27FC236}">
                <a16:creationId xmlns:a16="http://schemas.microsoft.com/office/drawing/2014/main" id="{D5AB4052-084B-8069-2067-6ECF6A9B089D}"/>
              </a:ext>
            </a:extLst>
          </p:cNvPr>
          <p:cNvPicPr>
            <a:picLocks noChangeAspect="1"/>
          </p:cNvPicPr>
          <p:nvPr/>
        </p:nvPicPr>
        <p:blipFill>
          <a:blip r:embed="rId3"/>
          <a:stretch>
            <a:fillRect/>
          </a:stretch>
        </p:blipFill>
        <p:spPr>
          <a:xfrm>
            <a:off x="1007432" y="3206003"/>
            <a:ext cx="4486215" cy="1165384"/>
          </a:xfrm>
          <a:prstGeom prst="rect">
            <a:avLst/>
          </a:prstGeom>
        </p:spPr>
      </p:pic>
    </p:spTree>
    <p:extLst>
      <p:ext uri="{BB962C8B-B14F-4D97-AF65-F5344CB8AC3E}">
        <p14:creationId xmlns:p14="http://schemas.microsoft.com/office/powerpoint/2010/main" val="1682149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1E5A32-0B80-BDCB-7A5E-DD58483FBEB4}"/>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kern="1200">
                <a:solidFill>
                  <a:srgbClr val="FFFFFF"/>
                </a:solidFill>
                <a:latin typeface="+mj-lt"/>
                <a:ea typeface="+mj-ea"/>
                <a:cs typeface="+mj-cs"/>
              </a:rPr>
              <a:t>Hierarchy</a:t>
            </a:r>
          </a:p>
        </p:txBody>
      </p:sp>
      <p:pic>
        <p:nvPicPr>
          <p:cNvPr id="7" name="Picture 7" descr="Text, letter&#10;&#10;Description automatically generated">
            <a:extLst>
              <a:ext uri="{FF2B5EF4-FFF2-40B4-BE49-F238E27FC236}">
                <a16:creationId xmlns:a16="http://schemas.microsoft.com/office/drawing/2014/main" id="{6030B468-5AB0-4A1D-9C87-7681F7AF2BE4}"/>
              </a:ext>
            </a:extLst>
          </p:cNvPr>
          <p:cNvPicPr>
            <a:picLocks noChangeAspect="1"/>
          </p:cNvPicPr>
          <p:nvPr/>
        </p:nvPicPr>
        <p:blipFill>
          <a:blip r:embed="rId2"/>
          <a:stretch>
            <a:fillRect/>
          </a:stretch>
        </p:blipFill>
        <p:spPr>
          <a:xfrm>
            <a:off x="5807469" y="197004"/>
            <a:ext cx="5971650" cy="6466006"/>
          </a:xfrm>
          <a:prstGeom prst="rect">
            <a:avLst/>
          </a:prstGeom>
        </p:spPr>
      </p:pic>
    </p:spTree>
    <p:extLst>
      <p:ext uri="{BB962C8B-B14F-4D97-AF65-F5344CB8AC3E}">
        <p14:creationId xmlns:p14="http://schemas.microsoft.com/office/powerpoint/2010/main" val="231575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2BF4483-5195-4741-BCA9-9AD039C1AEAD}"/>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kern="1200">
                <a:solidFill>
                  <a:schemeClr val="bg1"/>
                </a:solidFill>
                <a:latin typeface="+mj-lt"/>
                <a:ea typeface="+mj-ea"/>
                <a:cs typeface="+mj-cs"/>
              </a:rPr>
              <a:t>Key Elements of Mutual Aid</a:t>
            </a:r>
          </a:p>
        </p:txBody>
      </p:sp>
      <p:cxnSp>
        <p:nvCxnSpPr>
          <p:cNvPr id="21" name="Straight Connector 2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A96C050-9F50-4F91-A506-34A4BADE97C9}"/>
              </a:ext>
            </a:extLst>
          </p:cNvPr>
          <p:cNvSpPr txBox="1"/>
          <p:nvPr/>
        </p:nvSpPr>
        <p:spPr>
          <a:xfrm>
            <a:off x="470306" y="2262314"/>
            <a:ext cx="6101220" cy="3647710"/>
          </a:xfrm>
          <a:prstGeom prst="rect">
            <a:avLst/>
          </a:prstGeom>
        </p:spPr>
        <p:txBody>
          <a:bodyPr vert="horz" lIns="91440" tIns="45720" rIns="91440" bIns="45720" rtlCol="0" anchor="t">
            <a:normAutofit/>
          </a:bodyPr>
          <a:lstStyle/>
          <a:p>
            <a:pPr marL="400050" indent="-228600">
              <a:lnSpc>
                <a:spcPct val="90000"/>
              </a:lnSpc>
              <a:spcAft>
                <a:spcPts val="600"/>
              </a:spcAft>
              <a:buFont typeface="Arial" panose="020B0604020202020204" pitchFamily="34" charset="0"/>
              <a:buChar char="•"/>
            </a:pPr>
            <a:r>
              <a:rPr lang="en-US" sz="2400" dirty="0">
                <a:solidFill>
                  <a:schemeClr val="bg1"/>
                </a:solidFill>
              </a:rPr>
              <a:t>Work to meet survival needs and build shared understanding about why people do not have what they need.</a:t>
            </a:r>
            <a:endParaRPr lang="en-US" sz="2400" dirty="0">
              <a:solidFill>
                <a:schemeClr val="bg1"/>
              </a:solidFill>
              <a:cs typeface="Calibri"/>
            </a:endParaRPr>
          </a:p>
          <a:p>
            <a:pPr marL="400050" indent="-228600">
              <a:lnSpc>
                <a:spcPct val="90000"/>
              </a:lnSpc>
              <a:spcAft>
                <a:spcPts val="600"/>
              </a:spcAft>
              <a:buFont typeface="Arial" panose="020B0604020202020204" pitchFamily="34" charset="0"/>
              <a:buChar char="•"/>
            </a:pPr>
            <a:r>
              <a:rPr lang="en-US" sz="2400" dirty="0">
                <a:solidFill>
                  <a:schemeClr val="bg1"/>
                </a:solidFill>
              </a:rPr>
              <a:t>Mobilize people, expand solidarity, and build movements.</a:t>
            </a:r>
            <a:endParaRPr lang="en-US" sz="2400" dirty="0">
              <a:solidFill>
                <a:schemeClr val="bg1"/>
              </a:solidFill>
              <a:cs typeface="Calibri"/>
            </a:endParaRPr>
          </a:p>
          <a:p>
            <a:pPr marL="400050" indent="-228600">
              <a:lnSpc>
                <a:spcPct val="90000"/>
              </a:lnSpc>
              <a:spcAft>
                <a:spcPts val="600"/>
              </a:spcAft>
              <a:buFont typeface="Arial" panose="020B0604020202020204" pitchFamily="34" charset="0"/>
              <a:buChar char="•"/>
            </a:pPr>
            <a:r>
              <a:rPr lang="en-US" sz="2400" dirty="0">
                <a:solidFill>
                  <a:schemeClr val="bg1"/>
                </a:solidFill>
              </a:rPr>
              <a:t>Participatory, solving problems through collective action rather than waiting for saviors.</a:t>
            </a:r>
            <a:endParaRPr lang="en-US" sz="2400" dirty="0">
              <a:solidFill>
                <a:schemeClr val="bg1"/>
              </a:solidFill>
              <a:cs typeface="Calibri"/>
            </a:endParaRPr>
          </a:p>
        </p:txBody>
      </p:sp>
      <p:cxnSp>
        <p:nvCxnSpPr>
          <p:cNvPr id="23" name="Straight Connector 2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6">
            <a:extLst>
              <a:ext uri="{FF2B5EF4-FFF2-40B4-BE49-F238E27FC236}">
                <a16:creationId xmlns:a16="http://schemas.microsoft.com/office/drawing/2014/main" id="{44FE1289-D5BB-AC0D-1DAB-A7DD3369EA62}"/>
              </a:ext>
            </a:extLst>
          </p:cNvPr>
          <p:cNvPicPr>
            <a:picLocks noChangeAspect="1"/>
          </p:cNvPicPr>
          <p:nvPr/>
        </p:nvPicPr>
        <p:blipFill>
          <a:blip r:embed="rId2"/>
          <a:stretch>
            <a:fillRect/>
          </a:stretch>
        </p:blipFill>
        <p:spPr>
          <a:xfrm>
            <a:off x="6497575" y="1159888"/>
            <a:ext cx="5497690" cy="5560419"/>
          </a:xfrm>
          <a:prstGeom prst="rect">
            <a:avLst/>
          </a:prstGeom>
        </p:spPr>
      </p:pic>
    </p:spTree>
    <p:extLst>
      <p:ext uri="{BB962C8B-B14F-4D97-AF65-F5344CB8AC3E}">
        <p14:creationId xmlns:p14="http://schemas.microsoft.com/office/powerpoint/2010/main" val="5170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E6257F4-57DA-48CF-9B54-649A46A76747}"/>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What is Mutual Aid?</a:t>
            </a:r>
          </a:p>
        </p:txBody>
      </p:sp>
      <p:cxnSp>
        <p:nvCxnSpPr>
          <p:cNvPr id="24" name="Straight Connector 2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28D2CF3-08E7-4FD1-8752-6C9B270F6378}"/>
              </a:ext>
            </a:extLst>
          </p:cNvPr>
          <p:cNvSpPr txBox="1"/>
          <p:nvPr/>
        </p:nvSpPr>
        <p:spPr>
          <a:xfrm>
            <a:off x="897769" y="1909192"/>
            <a:ext cx="4586513" cy="364771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700">
                <a:solidFill>
                  <a:schemeClr val="bg1"/>
                </a:solidFill>
              </a:rPr>
              <a:t>Sharing things rather than hoarding things</a:t>
            </a:r>
          </a:p>
          <a:p>
            <a:pPr marL="285750" indent="-228600">
              <a:lnSpc>
                <a:spcPct val="90000"/>
              </a:lnSpc>
              <a:spcAft>
                <a:spcPts val="600"/>
              </a:spcAft>
              <a:buFont typeface="Arial" panose="020B0604020202020204" pitchFamily="34" charset="0"/>
              <a:buChar char="•"/>
            </a:pPr>
            <a:r>
              <a:rPr lang="en-US" sz="1700">
                <a:solidFill>
                  <a:schemeClr val="bg1"/>
                </a:solidFill>
              </a:rPr>
              <a:t>Treating no one as disposable</a:t>
            </a:r>
          </a:p>
          <a:p>
            <a:pPr marL="285750" indent="-228600">
              <a:lnSpc>
                <a:spcPct val="90000"/>
              </a:lnSpc>
              <a:spcAft>
                <a:spcPts val="600"/>
              </a:spcAft>
              <a:buFont typeface="Arial" panose="020B0604020202020204" pitchFamily="34" charset="0"/>
              <a:buChar char="•"/>
            </a:pPr>
            <a:r>
              <a:rPr lang="en-US" sz="1700">
                <a:solidFill>
                  <a:schemeClr val="bg1"/>
                </a:solidFill>
              </a:rPr>
              <a:t>Providing all kinds of support, ranging from </a:t>
            </a:r>
          </a:p>
          <a:p>
            <a:pPr marL="742950" lvl="1" indent="-228600">
              <a:lnSpc>
                <a:spcPct val="90000"/>
              </a:lnSpc>
              <a:spcAft>
                <a:spcPts val="600"/>
              </a:spcAft>
              <a:buFont typeface="Arial" panose="020B0604020202020204" pitchFamily="34" charset="0"/>
              <a:buChar char="•"/>
            </a:pPr>
            <a:r>
              <a:rPr lang="en-US" sz="1700">
                <a:solidFill>
                  <a:schemeClr val="bg1"/>
                </a:solidFill>
              </a:rPr>
              <a:t>Food</a:t>
            </a:r>
          </a:p>
          <a:p>
            <a:pPr marL="742950" lvl="1" indent="-228600">
              <a:lnSpc>
                <a:spcPct val="90000"/>
              </a:lnSpc>
              <a:spcAft>
                <a:spcPts val="600"/>
              </a:spcAft>
              <a:buFont typeface="Arial" panose="020B0604020202020204" pitchFamily="34" charset="0"/>
              <a:buChar char="•"/>
            </a:pPr>
            <a:r>
              <a:rPr lang="en-US" sz="1700">
                <a:solidFill>
                  <a:schemeClr val="bg1"/>
                </a:solidFill>
              </a:rPr>
              <a:t>Childcare</a:t>
            </a:r>
          </a:p>
          <a:p>
            <a:pPr marL="742950" lvl="1" indent="-228600">
              <a:lnSpc>
                <a:spcPct val="90000"/>
              </a:lnSpc>
              <a:spcAft>
                <a:spcPts val="600"/>
              </a:spcAft>
              <a:buFont typeface="Arial" panose="020B0604020202020204" pitchFamily="34" charset="0"/>
              <a:buChar char="•"/>
            </a:pPr>
            <a:r>
              <a:rPr lang="en-US" sz="1700">
                <a:solidFill>
                  <a:schemeClr val="bg1"/>
                </a:solidFill>
              </a:rPr>
              <a:t>Spiritual</a:t>
            </a:r>
          </a:p>
          <a:p>
            <a:pPr marL="742950" lvl="1" indent="-228600">
              <a:lnSpc>
                <a:spcPct val="90000"/>
              </a:lnSpc>
              <a:spcAft>
                <a:spcPts val="600"/>
              </a:spcAft>
              <a:buFont typeface="Arial" panose="020B0604020202020204" pitchFamily="34" charset="0"/>
              <a:buChar char="•"/>
            </a:pPr>
            <a:r>
              <a:rPr lang="en-US" sz="1700">
                <a:solidFill>
                  <a:schemeClr val="bg1"/>
                </a:solidFill>
              </a:rPr>
              <a:t>Emotional support</a:t>
            </a:r>
          </a:p>
          <a:p>
            <a:pPr marL="742950" lvl="1" indent="-228600">
              <a:lnSpc>
                <a:spcPct val="90000"/>
              </a:lnSpc>
              <a:spcAft>
                <a:spcPts val="600"/>
              </a:spcAft>
              <a:buFont typeface="Arial" panose="020B0604020202020204" pitchFamily="34" charset="0"/>
              <a:buChar char="•"/>
            </a:pPr>
            <a:r>
              <a:rPr lang="en-US" sz="1700">
                <a:solidFill>
                  <a:schemeClr val="bg1"/>
                </a:solidFill>
              </a:rPr>
              <a:t>Safety</a:t>
            </a:r>
          </a:p>
          <a:p>
            <a:pPr marL="742950" lvl="1" indent="-228600">
              <a:lnSpc>
                <a:spcPct val="90000"/>
              </a:lnSpc>
              <a:spcAft>
                <a:spcPts val="600"/>
              </a:spcAft>
              <a:buFont typeface="Arial" panose="020B0604020202020204" pitchFamily="34" charset="0"/>
              <a:buChar char="•"/>
            </a:pPr>
            <a:r>
              <a:rPr lang="en-US" sz="1700">
                <a:solidFill>
                  <a:schemeClr val="bg1"/>
                </a:solidFill>
              </a:rPr>
              <a:t>Medical</a:t>
            </a:r>
          </a:p>
          <a:p>
            <a:pPr marL="742950" lvl="1" indent="-228600">
              <a:lnSpc>
                <a:spcPct val="90000"/>
              </a:lnSpc>
              <a:spcAft>
                <a:spcPts val="600"/>
              </a:spcAft>
              <a:buFont typeface="Arial" panose="020B0604020202020204" pitchFamily="34" charset="0"/>
              <a:buChar char="•"/>
            </a:pPr>
            <a:r>
              <a:rPr lang="en-US" sz="1700">
                <a:solidFill>
                  <a:schemeClr val="bg1"/>
                </a:solidFill>
              </a:rPr>
              <a:t>Recognizing the value of every person</a:t>
            </a:r>
          </a:p>
        </p:txBody>
      </p:sp>
      <p:cxnSp>
        <p:nvCxnSpPr>
          <p:cNvPr id="26" name="Straight Connector 2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EF1D92D7-651C-4FCC-A1C8-B92BABE14111}"/>
              </a:ext>
            </a:extLst>
          </p:cNvPr>
          <p:cNvPicPr>
            <a:picLocks noChangeAspect="1"/>
          </p:cNvPicPr>
          <p:nvPr/>
        </p:nvPicPr>
        <p:blipFill rotWithShape="1">
          <a:blip r:embed="rId2">
            <a:extLst>
              <a:ext uri="{28A0092B-C50C-407E-A947-70E740481C1C}">
                <a14:useLocalDpi xmlns:a14="http://schemas.microsoft.com/office/drawing/2010/main" val="0"/>
              </a:ext>
            </a:extLst>
          </a:blip>
          <a:srcRect l="35334" r="35334" b="1"/>
          <a:stretch/>
        </p:blipFill>
        <p:spPr>
          <a:xfrm>
            <a:off x="6525453" y="10"/>
            <a:ext cx="5666547" cy="6857990"/>
          </a:xfrm>
          <a:prstGeom prst="rect">
            <a:avLst/>
          </a:prstGeom>
        </p:spPr>
      </p:pic>
    </p:spTree>
    <p:extLst>
      <p:ext uri="{BB962C8B-B14F-4D97-AF65-F5344CB8AC3E}">
        <p14:creationId xmlns:p14="http://schemas.microsoft.com/office/powerpoint/2010/main" val="28558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D79BD8D-B45A-428B-95F6-8A5217353EFE}"/>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Mutual Aid is not…</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17724E3-B719-49C0-8C47-78A90B5713A9}"/>
              </a:ext>
            </a:extLst>
          </p:cNvPr>
          <p:cNvSpPr txBox="1"/>
          <p:nvPr/>
        </p:nvSpPr>
        <p:spPr>
          <a:xfrm>
            <a:off x="897769" y="1909192"/>
            <a:ext cx="4586513" cy="1742710"/>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a:solidFill>
                  <a:schemeClr val="bg1"/>
                </a:solidFill>
              </a:rPr>
              <a:t>Quid pro quo transactions</a:t>
            </a:r>
          </a:p>
          <a:p>
            <a:pPr marL="285750" indent="-228600">
              <a:lnSpc>
                <a:spcPct val="90000"/>
              </a:lnSpc>
              <a:spcAft>
                <a:spcPts val="600"/>
              </a:spcAft>
              <a:buFont typeface="Arial" panose="020B0604020202020204" pitchFamily="34" charset="0"/>
              <a:buChar char="•"/>
            </a:pPr>
            <a:r>
              <a:rPr lang="en-US" sz="2000" dirty="0">
                <a:solidFill>
                  <a:schemeClr val="bg1"/>
                </a:solidFill>
              </a:rPr>
              <a:t>Only for disasters or crises</a:t>
            </a:r>
            <a:endParaRPr lang="en-US" sz="2000" dirty="0">
              <a:solidFill>
                <a:schemeClr val="bg1"/>
              </a:solidFill>
              <a:cs typeface="Calibri"/>
            </a:endParaRPr>
          </a:p>
          <a:p>
            <a:pPr marL="285750" indent="-228600">
              <a:lnSpc>
                <a:spcPct val="90000"/>
              </a:lnSpc>
              <a:spcAft>
                <a:spcPts val="600"/>
              </a:spcAft>
              <a:buFont typeface="Arial" panose="020B0604020202020204" pitchFamily="34" charset="0"/>
              <a:buChar char="•"/>
            </a:pPr>
            <a:r>
              <a:rPr lang="en-US" sz="2000" dirty="0">
                <a:solidFill>
                  <a:schemeClr val="bg1"/>
                </a:solidFill>
              </a:rPr>
              <a:t>A reason for a social safety net not to exist</a:t>
            </a:r>
            <a:endParaRPr lang="en-US" sz="2000" dirty="0">
              <a:solidFill>
                <a:schemeClr val="bg1"/>
              </a:solidFill>
              <a:cs typeface="Calibri"/>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A group of people posing for a photo&#10;&#10;Description automatically generated">
            <a:extLst>
              <a:ext uri="{FF2B5EF4-FFF2-40B4-BE49-F238E27FC236}">
                <a16:creationId xmlns:a16="http://schemas.microsoft.com/office/drawing/2014/main" id="{1A139E63-5FF1-1358-ED1D-1365743FC6AA}"/>
              </a:ext>
            </a:extLst>
          </p:cNvPr>
          <p:cNvPicPr>
            <a:picLocks noChangeAspect="1"/>
          </p:cNvPicPr>
          <p:nvPr/>
        </p:nvPicPr>
        <p:blipFill rotWithShape="1">
          <a:blip r:embed="rId2">
            <a:extLst>
              <a:ext uri="{28A0092B-C50C-407E-A947-70E740481C1C}">
                <a14:useLocalDpi xmlns:a14="http://schemas.microsoft.com/office/drawing/2010/main" val="0"/>
              </a:ext>
            </a:extLst>
          </a:blip>
          <a:srcRect l="21916" r="11775" b="-2"/>
          <a:stretch/>
        </p:blipFill>
        <p:spPr>
          <a:xfrm>
            <a:off x="6525453" y="10"/>
            <a:ext cx="5666547" cy="6857990"/>
          </a:xfrm>
          <a:prstGeom prst="rect">
            <a:avLst/>
          </a:prstGeom>
        </p:spPr>
      </p:pic>
      <p:sp>
        <p:nvSpPr>
          <p:cNvPr id="5" name="TextBox 4">
            <a:extLst>
              <a:ext uri="{FF2B5EF4-FFF2-40B4-BE49-F238E27FC236}">
                <a16:creationId xmlns:a16="http://schemas.microsoft.com/office/drawing/2014/main" id="{2C0DC572-6B92-0C98-108D-927B472373B0}"/>
              </a:ext>
            </a:extLst>
          </p:cNvPr>
          <p:cNvSpPr txBox="1"/>
          <p:nvPr/>
        </p:nvSpPr>
        <p:spPr>
          <a:xfrm>
            <a:off x="970156" y="3832302"/>
            <a:ext cx="2743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solidFill>
                  <a:srgbClr val="FFFFFF"/>
                </a:solidFill>
              </a:rPr>
              <a:t>NOT Charity</a:t>
            </a:r>
            <a:endParaRPr lang="en-US" sz="4000" dirty="0">
              <a:solidFill>
                <a:srgbClr val="FFFFFF"/>
              </a:solidFill>
              <a:cs typeface="Calibri"/>
            </a:endParaRPr>
          </a:p>
        </p:txBody>
      </p:sp>
    </p:spTree>
    <p:extLst>
      <p:ext uri="{BB962C8B-B14F-4D97-AF65-F5344CB8AC3E}">
        <p14:creationId xmlns:p14="http://schemas.microsoft.com/office/powerpoint/2010/main" val="167330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8D5595-9C65-4E03-8849-06E53F609573}"/>
              </a:ext>
            </a:extLst>
          </p:cNvPr>
          <p:cNvSpPr>
            <a:spLocks noGrp="1"/>
          </p:cNvSpPr>
          <p:nvPr>
            <p:ph type="title"/>
          </p:nvPr>
        </p:nvSpPr>
        <p:spPr>
          <a:xfrm>
            <a:off x="5069940" y="365124"/>
            <a:ext cx="6172200" cy="1828800"/>
          </a:xfrm>
        </p:spPr>
        <p:txBody>
          <a:bodyPr vert="horz" lIns="91440" tIns="45720" rIns="91440" bIns="45720" rtlCol="0" anchor="ctr">
            <a:normAutofit/>
          </a:bodyPr>
          <a:lstStyle/>
          <a:p>
            <a:r>
              <a:rPr lang="en-US" i="0">
                <a:effectLst/>
              </a:rPr>
              <a:t>Mutual aid is inherently anti-authoritarian</a:t>
            </a:r>
            <a:endParaRPr lang="en-US"/>
          </a:p>
        </p:txBody>
      </p:sp>
      <p:pic>
        <p:nvPicPr>
          <p:cNvPr id="9" name="Picture 8" descr="A picture containing person, sky, outdoor, group&#10;&#10;Description automatically generated">
            <a:extLst>
              <a:ext uri="{FF2B5EF4-FFF2-40B4-BE49-F238E27FC236}">
                <a16:creationId xmlns:a16="http://schemas.microsoft.com/office/drawing/2014/main" id="{D630F18C-0032-46D7-AC7C-34B8D9325705}"/>
              </a:ext>
            </a:extLst>
          </p:cNvPr>
          <p:cNvPicPr>
            <a:picLocks noChangeAspect="1"/>
          </p:cNvPicPr>
          <p:nvPr/>
        </p:nvPicPr>
        <p:blipFill rotWithShape="1">
          <a:blip r:embed="rId2">
            <a:extLst>
              <a:ext uri="{28A0092B-C50C-407E-A947-70E740481C1C}">
                <a14:useLocalDpi xmlns:a14="http://schemas.microsoft.com/office/drawing/2010/main" val="0"/>
              </a:ext>
            </a:extLst>
          </a:blip>
          <a:srcRect t="1336" r="-1" b="-1"/>
          <a:stretch/>
        </p:blipFill>
        <p:spPr>
          <a:xfrm>
            <a:off x="20" y="10"/>
            <a:ext cx="4639713" cy="6857990"/>
          </a:xfrm>
          <a:prstGeom prst="rect">
            <a:avLst/>
          </a:prstGeom>
        </p:spPr>
      </p:pic>
      <p:sp>
        <p:nvSpPr>
          <p:cNvPr id="8" name="TextBox 7">
            <a:extLst>
              <a:ext uri="{FF2B5EF4-FFF2-40B4-BE49-F238E27FC236}">
                <a16:creationId xmlns:a16="http://schemas.microsoft.com/office/drawing/2014/main" id="{F3845847-3908-42DE-ADA9-8A4360CD8BC0}"/>
              </a:ext>
            </a:extLst>
          </p:cNvPr>
          <p:cNvSpPr txBox="1"/>
          <p:nvPr/>
        </p:nvSpPr>
        <p:spPr>
          <a:xfrm>
            <a:off x="5069940" y="2322576"/>
            <a:ext cx="6172200" cy="38587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a:t>D</a:t>
            </a:r>
            <a:r>
              <a:rPr lang="en-US" sz="2400" b="0" i="0">
                <a:effectLst/>
              </a:rPr>
              <a:t>emonstrating how we can do things together in ways we were told not to imagine</a:t>
            </a:r>
            <a:r>
              <a:rPr lang="en-US" sz="2400"/>
              <a:t> </a:t>
            </a:r>
            <a:endParaRPr lang="en-US" sz="2400" b="0" i="0">
              <a:effectLst/>
            </a:endParaRPr>
          </a:p>
          <a:p>
            <a:pPr marL="285750" indent="-228600">
              <a:lnSpc>
                <a:spcPct val="90000"/>
              </a:lnSpc>
              <a:spcAft>
                <a:spcPts val="600"/>
              </a:spcAft>
              <a:buFont typeface="Arial" panose="020B0604020202020204" pitchFamily="34" charset="0"/>
              <a:buChar char="•"/>
            </a:pPr>
            <a:r>
              <a:rPr lang="en-US" sz="2400" b="0" i="0">
                <a:effectLst/>
              </a:rPr>
              <a:t>We can organize human activity without coercion</a:t>
            </a:r>
          </a:p>
          <a:p>
            <a:pPr marL="285750" indent="-228600">
              <a:lnSpc>
                <a:spcPct val="90000"/>
              </a:lnSpc>
              <a:spcAft>
                <a:spcPts val="600"/>
              </a:spcAft>
              <a:buFont typeface="Arial" panose="020B0604020202020204" pitchFamily="34" charset="0"/>
              <a:buChar char="•"/>
            </a:pPr>
            <a:r>
              <a:rPr lang="en-US" sz="2400" b="0" i="0">
                <a:effectLst/>
              </a:rPr>
              <a:t>Most people have never been to a meeting where there was not a boss or authority figure with decision-making power.</a:t>
            </a:r>
            <a:endParaRPr lang="en-US" sz="2400"/>
          </a:p>
          <a:p>
            <a:pPr marL="285750" indent="-228600">
              <a:lnSpc>
                <a:spcPct val="90000"/>
              </a:lnSpc>
              <a:spcAft>
                <a:spcPts val="600"/>
              </a:spcAft>
              <a:buFont typeface="Arial" panose="020B0604020202020204" pitchFamily="34" charset="0"/>
              <a:buChar char="•"/>
            </a:pPr>
            <a:r>
              <a:rPr lang="en-US" sz="2400" b="0" i="0">
                <a:effectLst/>
              </a:rPr>
              <a:t>Most people work or go to school inside </a:t>
            </a:r>
            <a:r>
              <a:rPr lang="en-US" sz="2400" b="1" i="0">
                <a:effectLst/>
              </a:rPr>
              <a:t>hierarchies </a:t>
            </a:r>
            <a:r>
              <a:rPr lang="en-US" sz="2400" b="0" i="0">
                <a:effectLst/>
              </a:rPr>
              <a:t>where disobedience leads to punishment or exclusion.</a:t>
            </a:r>
          </a:p>
        </p:txBody>
      </p:sp>
      <p:sp>
        <p:nvSpPr>
          <p:cNvPr id="2" name="TextBox 1">
            <a:extLst>
              <a:ext uri="{FF2B5EF4-FFF2-40B4-BE49-F238E27FC236}">
                <a16:creationId xmlns:a16="http://schemas.microsoft.com/office/drawing/2014/main" id="{D1223422-5331-A43B-304E-B6CE33407DDC}"/>
              </a:ext>
            </a:extLst>
          </p:cNvPr>
          <p:cNvSpPr txBox="1"/>
          <p:nvPr/>
        </p:nvSpPr>
        <p:spPr>
          <a:xfrm>
            <a:off x="6587980" y="6089171"/>
            <a:ext cx="6097554" cy="64633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“Mutual Aid is essential to our survival” by Dean Spade, Truthout, October 28, 2020</a:t>
            </a:r>
          </a:p>
        </p:txBody>
      </p:sp>
    </p:spTree>
    <p:extLst>
      <p:ext uri="{BB962C8B-B14F-4D97-AF65-F5344CB8AC3E}">
        <p14:creationId xmlns:p14="http://schemas.microsoft.com/office/powerpoint/2010/main" val="48254390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6304747-1AC7-45AA-B2C6-9109F93ABFE7}"/>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Work locally</a:t>
            </a:r>
          </a:p>
        </p:txBody>
      </p:sp>
      <p:cxnSp>
        <p:nvCxnSpPr>
          <p:cNvPr id="17" name="Straight Connector 1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B5EF7B5-ACFC-4AE5-A90E-408663A7B61D}"/>
              </a:ext>
            </a:extLst>
          </p:cNvPr>
          <p:cNvSpPr txBox="1"/>
          <p:nvPr/>
        </p:nvSpPr>
        <p:spPr>
          <a:xfrm>
            <a:off x="897769" y="2420290"/>
            <a:ext cx="4586513" cy="3647710"/>
          </a:xfrm>
          <a:prstGeom prst="rect">
            <a:avLst/>
          </a:prstGeom>
        </p:spPr>
        <p:txBody>
          <a:bodyPr vert="horz" lIns="91440" tIns="45720" rIns="91440" bIns="45720" rtlCol="0" anchor="t">
            <a:normAutofit/>
          </a:bodyPr>
          <a:lstStyle/>
          <a:p>
            <a:pPr>
              <a:lnSpc>
                <a:spcPct val="90000"/>
              </a:lnSpc>
              <a:spcAft>
                <a:spcPts val="600"/>
              </a:spcAft>
            </a:pPr>
            <a:r>
              <a:rPr lang="en-US" sz="2800" dirty="0">
                <a:solidFill>
                  <a:schemeClr val="bg1"/>
                </a:solidFill>
              </a:rPr>
              <a:t>Rather than disengage and feel powerless, mutual aid allows us to plug in where we can make the most impact — locally.</a:t>
            </a:r>
          </a:p>
        </p:txBody>
      </p:sp>
      <p:cxnSp>
        <p:nvCxnSpPr>
          <p:cNvPr id="19" name="Straight Connector 1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sky, outdoor&#10;&#10;Description automatically generated">
            <a:extLst>
              <a:ext uri="{FF2B5EF4-FFF2-40B4-BE49-F238E27FC236}">
                <a16:creationId xmlns:a16="http://schemas.microsoft.com/office/drawing/2014/main" id="{4E1E22DA-894E-4662-97DE-7E2379A362A4}"/>
              </a:ext>
            </a:extLst>
          </p:cNvPr>
          <p:cNvPicPr>
            <a:picLocks noChangeAspect="1"/>
          </p:cNvPicPr>
          <p:nvPr/>
        </p:nvPicPr>
        <p:blipFill rotWithShape="1">
          <a:blip r:embed="rId2">
            <a:extLst>
              <a:ext uri="{28A0092B-C50C-407E-A947-70E740481C1C}">
                <a14:useLocalDpi xmlns:a14="http://schemas.microsoft.com/office/drawing/2010/main" val="0"/>
              </a:ext>
            </a:extLst>
          </a:blip>
          <a:srcRect l="14664" r="12625"/>
          <a:stretch/>
        </p:blipFill>
        <p:spPr>
          <a:xfrm>
            <a:off x="6525453" y="10"/>
            <a:ext cx="5666547" cy="6857990"/>
          </a:xfrm>
          <a:prstGeom prst="rect">
            <a:avLst/>
          </a:prstGeom>
        </p:spPr>
      </p:pic>
    </p:spTree>
    <p:extLst>
      <p:ext uri="{BB962C8B-B14F-4D97-AF65-F5344CB8AC3E}">
        <p14:creationId xmlns:p14="http://schemas.microsoft.com/office/powerpoint/2010/main" val="3181935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ACF788-FE51-4902-B15E-DA0F4A5F4263}"/>
              </a:ext>
            </a:extLst>
          </p:cNvPr>
          <p:cNvSpPr>
            <a:spLocks noGrp="1"/>
          </p:cNvSpPr>
          <p:nvPr>
            <p:ph type="title"/>
          </p:nvPr>
        </p:nvSpPr>
        <p:spPr>
          <a:xfrm>
            <a:off x="6687737" y="1384296"/>
            <a:ext cx="4605340" cy="2387600"/>
          </a:xfrm>
        </p:spPr>
        <p:txBody>
          <a:bodyPr vert="horz" lIns="91440" tIns="45720" rIns="91440" bIns="45720" rtlCol="0" anchor="b">
            <a:normAutofit/>
          </a:bodyPr>
          <a:lstStyle/>
          <a:p>
            <a:r>
              <a:rPr lang="en-US" sz="5000">
                <a:solidFill>
                  <a:schemeClr val="bg1"/>
                </a:solidFill>
              </a:rPr>
              <a:t>A Tool of Revolution</a:t>
            </a:r>
          </a:p>
        </p:txBody>
      </p:sp>
      <p:pic>
        <p:nvPicPr>
          <p:cNvPr id="16" name="Picture 15" descr="A picture containing tepee, grass, building, sky&#10;&#10;Description automatically generated">
            <a:extLst>
              <a:ext uri="{FF2B5EF4-FFF2-40B4-BE49-F238E27FC236}">
                <a16:creationId xmlns:a16="http://schemas.microsoft.com/office/drawing/2014/main" id="{AA5F61F3-5C56-460A-894F-C42623B9FBD7}"/>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6106" r="2" b="2"/>
          <a:stretch/>
        </p:blipFill>
        <p:spPr>
          <a:xfrm>
            <a:off x="473874" y="1057275"/>
            <a:ext cx="5917401" cy="4743450"/>
          </a:xfrm>
          <a:prstGeom prst="rect">
            <a:avLst/>
          </a:prstGeom>
        </p:spPr>
      </p:pic>
      <p:sp>
        <p:nvSpPr>
          <p:cNvPr id="87" name="Rectangle 86">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730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6">
            <a:extLst>
              <a:ext uri="{FF2B5EF4-FFF2-40B4-BE49-F238E27FC236}">
                <a16:creationId xmlns:a16="http://schemas.microsoft.com/office/drawing/2014/main" id="{08235854-A8D5-4E40-AA05-853995C008FD}"/>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6000" dirty="0">
                <a:solidFill>
                  <a:schemeClr val="bg1"/>
                </a:solidFill>
                <a:cs typeface="Calibri"/>
              </a:rPr>
              <a:t>No hierarchy</a:t>
            </a:r>
            <a:endParaRPr lang="en-US" sz="6000" kern="1200">
              <a:solidFill>
                <a:schemeClr val="bg1"/>
              </a:solidFill>
              <a:latin typeface="+mj-lt"/>
              <a:cs typeface="Calibri" panose="020F0502020204030204"/>
            </a:endParaRP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6B8F870-5600-479B-AF96-8682968E6593}"/>
              </a:ext>
            </a:extLst>
          </p:cNvPr>
          <p:cNvSpPr txBox="1"/>
          <p:nvPr/>
        </p:nvSpPr>
        <p:spPr>
          <a:xfrm>
            <a:off x="897769" y="1909192"/>
            <a:ext cx="4586513" cy="364771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b="0" i="0" dirty="0">
                <a:solidFill>
                  <a:schemeClr val="bg1"/>
                </a:solidFill>
                <a:effectLst/>
              </a:rPr>
              <a:t>We bring our learned practices of </a:t>
            </a:r>
            <a:r>
              <a:rPr lang="en-US" sz="2000" b="1" i="0" dirty="0">
                <a:solidFill>
                  <a:schemeClr val="bg1"/>
                </a:solidFill>
                <a:effectLst/>
              </a:rPr>
              <a:t>hierarchy </a:t>
            </a:r>
            <a:r>
              <a:rPr lang="en-US" sz="2000" b="0" i="0" dirty="0">
                <a:solidFill>
                  <a:schemeClr val="bg1"/>
                </a:solidFill>
                <a:effectLst/>
              </a:rPr>
              <a:t>with us</a:t>
            </a:r>
            <a:r>
              <a:rPr lang="en-US" sz="2000" dirty="0">
                <a:solidFill>
                  <a:schemeClr val="bg1"/>
                </a:solidFill>
              </a:rPr>
              <a:t> </a:t>
            </a:r>
          </a:p>
          <a:p>
            <a:pPr marL="285750" indent="-228600">
              <a:lnSpc>
                <a:spcPct val="90000"/>
              </a:lnSpc>
              <a:spcAft>
                <a:spcPts val="600"/>
              </a:spcAft>
              <a:buFont typeface="Arial" panose="020B0604020202020204" pitchFamily="34" charset="0"/>
              <a:buChar char="•"/>
            </a:pPr>
            <a:r>
              <a:rPr lang="en-US" sz="2000" dirty="0">
                <a:solidFill>
                  <a:schemeClr val="bg1"/>
                </a:solidFill>
              </a:rPr>
              <a:t>Even</a:t>
            </a:r>
            <a:r>
              <a:rPr lang="en-US" sz="2000" b="0" i="0" dirty="0">
                <a:solidFill>
                  <a:schemeClr val="bg1"/>
                </a:solidFill>
                <a:effectLst/>
              </a:rPr>
              <a:t> when no paycheck or punishment enforces our </a:t>
            </a:r>
            <a:r>
              <a:rPr lang="en-US" sz="2000" dirty="0">
                <a:solidFill>
                  <a:schemeClr val="bg1"/>
                </a:solidFill>
              </a:rPr>
              <a:t>participation</a:t>
            </a:r>
          </a:p>
          <a:p>
            <a:pPr marL="285750" indent="-228600">
              <a:lnSpc>
                <a:spcPct val="90000"/>
              </a:lnSpc>
              <a:spcAft>
                <a:spcPts val="600"/>
              </a:spcAft>
              <a:buFont typeface="Arial" panose="020B0604020202020204" pitchFamily="34" charset="0"/>
              <a:buChar char="•"/>
            </a:pPr>
            <a:r>
              <a:rPr lang="en-US" sz="2000" dirty="0">
                <a:solidFill>
                  <a:schemeClr val="bg1"/>
                </a:solidFill>
              </a:rPr>
              <a:t>Even</a:t>
            </a:r>
            <a:r>
              <a:rPr lang="en-US" sz="2000" b="0" i="0" dirty="0">
                <a:solidFill>
                  <a:schemeClr val="bg1"/>
                </a:solidFill>
                <a:effectLst/>
              </a:rPr>
              <a:t> in volunteer groups we often find ourselves in conflicts stemming from learned dominance behaviors.</a:t>
            </a:r>
            <a:endParaRPr lang="en-US" sz="2000" dirty="0">
              <a:solidFill>
                <a:schemeClr val="bg1"/>
              </a:solidFill>
            </a:endParaRPr>
          </a:p>
          <a:p>
            <a:pPr marL="285750" indent="-228600">
              <a:lnSpc>
                <a:spcPct val="90000"/>
              </a:lnSpc>
              <a:spcAft>
                <a:spcPts val="600"/>
              </a:spcAft>
              <a:buFont typeface="Arial" panose="020B0604020202020204" pitchFamily="34" charset="0"/>
              <a:buChar char="•"/>
            </a:pPr>
            <a:r>
              <a:rPr lang="en-US" sz="2000" b="0" i="0" dirty="0">
                <a:solidFill>
                  <a:schemeClr val="bg1"/>
                </a:solidFill>
                <a:effectLst/>
              </a:rPr>
              <a:t>But collective spaces, like mutual aid organizing, can give us opportunities to unlearn conditioning and build new skills and capacities.</a:t>
            </a:r>
            <a:endParaRPr lang="en-US" sz="2000" dirty="0">
              <a:solidFill>
                <a:schemeClr val="bg1"/>
              </a:solidFill>
            </a:endParaRPr>
          </a:p>
          <a:p>
            <a:pPr indent="-228600">
              <a:lnSpc>
                <a:spcPct val="90000"/>
              </a:lnSpc>
              <a:spcAft>
                <a:spcPts val="600"/>
              </a:spcAft>
              <a:buFont typeface="Arial" panose="020B0604020202020204" pitchFamily="34" charset="0"/>
              <a:buChar char="•"/>
            </a:pPr>
            <a:endParaRPr lang="en-US" sz="2000">
              <a:solidFill>
                <a:schemeClr val="bg1"/>
              </a:solidFill>
            </a:endParaRP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7C5B2F1-2AEF-4E85-85C2-20245847F3D5}"/>
              </a:ext>
            </a:extLst>
          </p:cNvPr>
          <p:cNvPicPr>
            <a:picLocks noChangeAspect="1"/>
          </p:cNvPicPr>
          <p:nvPr/>
        </p:nvPicPr>
        <p:blipFill rotWithShape="1">
          <a:blip r:embed="rId2">
            <a:extLst>
              <a:ext uri="{28A0092B-C50C-407E-A947-70E740481C1C}">
                <a14:useLocalDpi xmlns:a14="http://schemas.microsoft.com/office/drawing/2010/main" val="0"/>
              </a:ext>
            </a:extLst>
          </a:blip>
          <a:srcRect t="33069" b="21336"/>
          <a:stretch/>
        </p:blipFill>
        <p:spPr>
          <a:xfrm>
            <a:off x="6525453" y="2566702"/>
            <a:ext cx="5666547" cy="1724595"/>
          </a:xfrm>
          <a:prstGeom prst="rect">
            <a:avLst/>
          </a:prstGeom>
        </p:spPr>
      </p:pic>
      <p:sp>
        <p:nvSpPr>
          <p:cNvPr id="8" name="TextBox 1">
            <a:extLst>
              <a:ext uri="{FF2B5EF4-FFF2-40B4-BE49-F238E27FC236}">
                <a16:creationId xmlns:a16="http://schemas.microsoft.com/office/drawing/2014/main" id="{88E028C1-C911-319F-D969-DA6A43F8BDA4}"/>
              </a:ext>
            </a:extLst>
          </p:cNvPr>
          <p:cNvSpPr txBox="1"/>
          <p:nvPr/>
        </p:nvSpPr>
        <p:spPr>
          <a:xfrm>
            <a:off x="3841545" y="6245030"/>
            <a:ext cx="8004820" cy="723275"/>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solidFill>
                  <a:schemeClr val="bg2"/>
                </a:solidFill>
              </a:rPr>
              <a:t>“Mutual Aid is essential to our survival” by Dean Spade, Truthout, October 28, 2020</a:t>
            </a:r>
            <a:endParaRPr lang="en-US" dirty="0">
              <a:solidFill>
                <a:schemeClr val="bg2"/>
              </a:solidFill>
              <a:cs typeface="Calibri"/>
            </a:endParaRPr>
          </a:p>
          <a:p>
            <a:pPr>
              <a:spcAft>
                <a:spcPts val="600"/>
              </a:spcAft>
            </a:pPr>
            <a:endParaRPr lang="en-US" dirty="0">
              <a:solidFill>
                <a:schemeClr val="bg1"/>
              </a:solidFill>
              <a:cs typeface="Calibri"/>
            </a:endParaRPr>
          </a:p>
        </p:txBody>
      </p:sp>
    </p:spTree>
    <p:extLst>
      <p:ext uri="{BB962C8B-B14F-4D97-AF65-F5344CB8AC3E}">
        <p14:creationId xmlns:p14="http://schemas.microsoft.com/office/powerpoint/2010/main" val="2368997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2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99499F-630E-443B-93A5-92278A647CD5}"/>
              </a:ext>
            </a:extLst>
          </p:cNvPr>
          <p:cNvSpPr>
            <a:spLocks noGrp="1"/>
          </p:cNvSpPr>
          <p:nvPr>
            <p:ph type="title"/>
          </p:nvPr>
        </p:nvSpPr>
        <p:spPr>
          <a:xfrm>
            <a:off x="5113994" y="777533"/>
            <a:ext cx="5069390" cy="1323439"/>
          </a:xfrm>
        </p:spPr>
        <p:txBody>
          <a:bodyPr vert="horz" lIns="91440" tIns="45720" rIns="91440" bIns="45720" rtlCol="0" anchor="t">
            <a:normAutofit/>
          </a:bodyPr>
          <a:lstStyle/>
          <a:p>
            <a:r>
              <a:rPr lang="en-US" sz="4000" kern="1200">
                <a:solidFill>
                  <a:schemeClr val="bg1"/>
                </a:solidFill>
                <a:latin typeface="+mj-lt"/>
                <a:ea typeface="+mj-ea"/>
                <a:cs typeface="+mj-cs"/>
              </a:rPr>
              <a:t>Des Moines Mutual Aid</a:t>
            </a:r>
          </a:p>
        </p:txBody>
      </p:sp>
      <p:pic>
        <p:nvPicPr>
          <p:cNvPr id="7" name="Picture 6">
            <a:extLst>
              <a:ext uri="{FF2B5EF4-FFF2-40B4-BE49-F238E27FC236}">
                <a16:creationId xmlns:a16="http://schemas.microsoft.com/office/drawing/2014/main" id="{5BC3E685-81DA-46FB-BD5B-3FE12568BD17}"/>
              </a:ext>
            </a:extLst>
          </p:cNvPr>
          <p:cNvPicPr>
            <a:picLocks noChangeAspect="1"/>
          </p:cNvPicPr>
          <p:nvPr/>
        </p:nvPicPr>
        <p:blipFill rotWithShape="1">
          <a:blip r:embed="rId2">
            <a:extLst>
              <a:ext uri="{28A0092B-C50C-407E-A947-70E740481C1C}">
                <a14:useLocalDpi xmlns:a14="http://schemas.microsoft.com/office/drawing/2010/main" val="0"/>
              </a:ext>
            </a:extLst>
          </a:blip>
          <a:srcRect r="-1" b="16431"/>
          <a:stretch/>
        </p:blipFill>
        <p:spPr>
          <a:xfrm>
            <a:off x="835024" y="2416625"/>
            <a:ext cx="5260976" cy="2604925"/>
          </a:xfrm>
          <a:prstGeom prst="rect">
            <a:avLst/>
          </a:prstGeom>
        </p:spPr>
      </p:pic>
      <p:sp>
        <p:nvSpPr>
          <p:cNvPr id="3" name="TextBox 2">
            <a:extLst>
              <a:ext uri="{FF2B5EF4-FFF2-40B4-BE49-F238E27FC236}">
                <a16:creationId xmlns:a16="http://schemas.microsoft.com/office/drawing/2014/main" id="{785114BA-0D27-4CED-A3A2-1AC62F1B4B5A}"/>
              </a:ext>
            </a:extLst>
          </p:cNvPr>
          <p:cNvSpPr txBox="1"/>
          <p:nvPr/>
        </p:nvSpPr>
        <p:spPr>
          <a:xfrm>
            <a:off x="7167678" y="2839741"/>
            <a:ext cx="4391025" cy="2454300"/>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800" dirty="0">
                <a:solidFill>
                  <a:schemeClr val="bg1">
                    <a:alpha val="80000"/>
                  </a:schemeClr>
                </a:solidFill>
              </a:rPr>
              <a:t>Food giveaway</a:t>
            </a:r>
            <a:endParaRPr lang="en-US" sz="2800" dirty="0">
              <a:solidFill>
                <a:schemeClr val="bg1">
                  <a:alpha val="80000"/>
                </a:schemeClr>
              </a:solidFill>
              <a:cs typeface="Calibri"/>
            </a:endParaRPr>
          </a:p>
          <a:p>
            <a:pPr marL="285750" indent="-228600">
              <a:lnSpc>
                <a:spcPct val="90000"/>
              </a:lnSpc>
              <a:spcAft>
                <a:spcPts val="600"/>
              </a:spcAft>
              <a:buFont typeface="Arial" panose="020B0604020202020204" pitchFamily="34" charset="0"/>
              <a:buChar char="•"/>
            </a:pPr>
            <a:r>
              <a:rPr lang="en-US" sz="2800" dirty="0">
                <a:solidFill>
                  <a:schemeClr val="bg1">
                    <a:alpha val="80000"/>
                  </a:schemeClr>
                </a:solidFill>
              </a:rPr>
              <a:t>Houseless</a:t>
            </a:r>
            <a:endParaRPr lang="en-US" sz="2800" dirty="0">
              <a:solidFill>
                <a:schemeClr val="bg1">
                  <a:alpha val="80000"/>
                </a:schemeClr>
              </a:solidFill>
              <a:cs typeface="Calibri"/>
            </a:endParaRPr>
          </a:p>
          <a:p>
            <a:pPr marL="285750" indent="-228600">
              <a:lnSpc>
                <a:spcPct val="90000"/>
              </a:lnSpc>
              <a:spcAft>
                <a:spcPts val="600"/>
              </a:spcAft>
              <a:buFont typeface="Arial" panose="020B0604020202020204" pitchFamily="34" charset="0"/>
              <a:buChar char="•"/>
            </a:pPr>
            <a:r>
              <a:rPr lang="en-US" sz="2800" dirty="0">
                <a:solidFill>
                  <a:schemeClr val="bg1">
                    <a:alpha val="80000"/>
                  </a:schemeClr>
                </a:solidFill>
              </a:rPr>
              <a:t>Bail Fund</a:t>
            </a:r>
            <a:endParaRPr lang="en-US" sz="2800" dirty="0">
              <a:solidFill>
                <a:schemeClr val="bg1">
                  <a:alpha val="80000"/>
                </a:schemeClr>
              </a:solidFill>
              <a:cs typeface="Calibri"/>
            </a:endParaRPr>
          </a:p>
        </p:txBody>
      </p:sp>
    </p:spTree>
    <p:extLst>
      <p:ext uri="{BB962C8B-B14F-4D97-AF65-F5344CB8AC3E}">
        <p14:creationId xmlns:p14="http://schemas.microsoft.com/office/powerpoint/2010/main" val="2661904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EB094328-F40E-4864-8B4D-8603849B7DE8}"/>
              </a:ext>
            </a:extLst>
          </p:cNvPr>
          <p:cNvSpPr>
            <a:spLocks noGrp="1"/>
          </p:cNvSpPr>
          <p:nvPr>
            <p:ph type="title"/>
          </p:nvPr>
        </p:nvSpPr>
        <p:spPr>
          <a:xfrm>
            <a:off x="1020467" y="1397120"/>
            <a:ext cx="4707671" cy="1225650"/>
          </a:xfrm>
        </p:spPr>
        <p:txBody>
          <a:bodyPr vert="horz" lIns="91440" tIns="45720" rIns="91440" bIns="45720" rtlCol="0" anchor="b">
            <a:normAutofit/>
          </a:bodyPr>
          <a:lstStyle/>
          <a:p>
            <a:r>
              <a:rPr lang="en-US" sz="3800">
                <a:solidFill>
                  <a:schemeClr val="bg1"/>
                </a:solidFill>
              </a:rPr>
              <a:t>My experience with food giveaway</a:t>
            </a:r>
          </a:p>
        </p:txBody>
      </p:sp>
      <p:sp>
        <p:nvSpPr>
          <p:cNvPr id="3" name="TextBox 2">
            <a:extLst>
              <a:ext uri="{FF2B5EF4-FFF2-40B4-BE49-F238E27FC236}">
                <a16:creationId xmlns:a16="http://schemas.microsoft.com/office/drawing/2014/main" id="{473CFED1-3D40-4723-B2A6-1B40C3DAE8B1}"/>
              </a:ext>
            </a:extLst>
          </p:cNvPr>
          <p:cNvSpPr txBox="1"/>
          <p:nvPr/>
        </p:nvSpPr>
        <p:spPr>
          <a:xfrm>
            <a:off x="801501" y="2882993"/>
            <a:ext cx="7227055" cy="2334517"/>
          </a:xfrm>
          <a:prstGeom prst="rect">
            <a:avLst/>
          </a:prstGeom>
        </p:spPr>
        <p:txBody>
          <a:bodyPr vert="horz" lIns="91440" tIns="45720" rIns="91440" bIns="45720" rtlCol="0" anchor="t">
            <a:noAutofit/>
          </a:bodyPr>
          <a:lstStyle/>
          <a:p>
            <a:pPr marL="285750" indent="-228600">
              <a:lnSpc>
                <a:spcPct val="90000"/>
              </a:lnSpc>
              <a:spcAft>
                <a:spcPts val="600"/>
              </a:spcAft>
              <a:buFont typeface="Arial" panose="020B0604020202020204" pitchFamily="34" charset="0"/>
              <a:buChar char="•"/>
            </a:pPr>
            <a:r>
              <a:rPr lang="en-US" dirty="0">
                <a:solidFill>
                  <a:schemeClr val="bg1"/>
                </a:solidFill>
              </a:rPr>
              <a:t>Mutual aid – we are all encouraged to take food ourselves</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Dated food and donated vegetables</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No hierarchy</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Diversity</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Joyful work</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Empathize with those picking up food</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COVID practices</a:t>
            </a:r>
            <a:endParaRPr lang="en-US">
              <a:solidFill>
                <a:schemeClr val="bg1"/>
              </a:solidFill>
              <a:cs typeface="Calibri"/>
            </a:endParaRPr>
          </a:p>
          <a:p>
            <a:pPr marL="285750" indent="-228600">
              <a:lnSpc>
                <a:spcPct val="90000"/>
              </a:lnSpc>
              <a:spcAft>
                <a:spcPts val="600"/>
              </a:spcAft>
              <a:buFont typeface="Arial" panose="020B0604020202020204" pitchFamily="34" charset="0"/>
              <a:buChar char="•"/>
            </a:pPr>
            <a:r>
              <a:rPr lang="en-US" dirty="0">
                <a:solidFill>
                  <a:schemeClr val="bg1"/>
                </a:solidFill>
              </a:rPr>
              <a:t>Conversations</a:t>
            </a:r>
            <a:endParaRPr lang="en-US" dirty="0">
              <a:solidFill>
                <a:schemeClr val="bg1"/>
              </a:solidFill>
              <a:cs typeface="Calibri"/>
            </a:endParaRPr>
          </a:p>
        </p:txBody>
      </p:sp>
      <p:pic>
        <p:nvPicPr>
          <p:cNvPr id="5" name="Picture 4">
            <a:extLst>
              <a:ext uri="{FF2B5EF4-FFF2-40B4-BE49-F238E27FC236}">
                <a16:creationId xmlns:a16="http://schemas.microsoft.com/office/drawing/2014/main" id="{73EB321B-1CBB-4651-B867-AF3AD78D7288}"/>
              </a:ext>
            </a:extLst>
          </p:cNvPr>
          <p:cNvPicPr>
            <a:picLocks noChangeAspect="1"/>
          </p:cNvPicPr>
          <p:nvPr/>
        </p:nvPicPr>
        <p:blipFill rotWithShape="1">
          <a:blip r:embed="rId2"/>
          <a:srcRect l="16989" r="16989"/>
          <a:stretch/>
        </p:blipFill>
        <p:spPr>
          <a:xfrm>
            <a:off x="6735467" y="977900"/>
            <a:ext cx="5037433" cy="4826000"/>
          </a:xfrm>
          <a:prstGeom prst="rect">
            <a:avLst/>
          </a:prstGeom>
        </p:spPr>
      </p:pic>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9081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Rectangle 1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B36F67A-0A62-949A-4B64-1901AC1D9B97}"/>
              </a:ext>
            </a:extLst>
          </p:cNvPr>
          <p:cNvSpPr txBox="1"/>
          <p:nvPr/>
        </p:nvSpPr>
        <p:spPr>
          <a:xfrm>
            <a:off x="699714" y="353160"/>
            <a:ext cx="7091300" cy="89858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a:solidFill>
                  <a:srgbClr val="FFFFFF"/>
                </a:solidFill>
                <a:latin typeface="+mj-lt"/>
                <a:ea typeface="+mj-ea"/>
                <a:cs typeface="+mj-cs"/>
              </a:rPr>
              <a:t>Des Moines Mutual Aid</a:t>
            </a:r>
          </a:p>
        </p:txBody>
      </p:sp>
      <p:pic>
        <p:nvPicPr>
          <p:cNvPr id="2" name="Picture 2" descr="Text&#10;&#10;Description automatically generated">
            <a:extLst>
              <a:ext uri="{FF2B5EF4-FFF2-40B4-BE49-F238E27FC236}">
                <a16:creationId xmlns:a16="http://schemas.microsoft.com/office/drawing/2014/main" id="{3038BF7A-B1C5-8FA4-EBB1-1F2DA8A87DF8}"/>
              </a:ext>
            </a:extLst>
          </p:cNvPr>
          <p:cNvPicPr>
            <a:picLocks noChangeAspect="1"/>
          </p:cNvPicPr>
          <p:nvPr/>
        </p:nvPicPr>
        <p:blipFill>
          <a:blip r:embed="rId2"/>
          <a:stretch>
            <a:fillRect/>
          </a:stretch>
        </p:blipFill>
        <p:spPr>
          <a:xfrm>
            <a:off x="5529358" y="2146437"/>
            <a:ext cx="6562160" cy="4076906"/>
          </a:xfrm>
          <a:prstGeom prst="rect">
            <a:avLst/>
          </a:prstGeom>
        </p:spPr>
      </p:pic>
      <p:pic>
        <p:nvPicPr>
          <p:cNvPr id="3" name="Picture 3">
            <a:extLst>
              <a:ext uri="{FF2B5EF4-FFF2-40B4-BE49-F238E27FC236}">
                <a16:creationId xmlns:a16="http://schemas.microsoft.com/office/drawing/2014/main" id="{17F790B6-9054-220E-79D4-D72DDC18D46D}"/>
              </a:ext>
            </a:extLst>
          </p:cNvPr>
          <p:cNvPicPr>
            <a:picLocks noChangeAspect="1"/>
          </p:cNvPicPr>
          <p:nvPr/>
        </p:nvPicPr>
        <p:blipFill>
          <a:blip r:embed="rId3"/>
          <a:stretch>
            <a:fillRect/>
          </a:stretch>
        </p:blipFill>
        <p:spPr>
          <a:xfrm>
            <a:off x="174824" y="1576621"/>
            <a:ext cx="5295295" cy="5382440"/>
          </a:xfrm>
          <a:prstGeom prst="rect">
            <a:avLst/>
          </a:prstGeom>
        </p:spPr>
      </p:pic>
    </p:spTree>
    <p:extLst>
      <p:ext uri="{BB962C8B-B14F-4D97-AF65-F5344CB8AC3E}">
        <p14:creationId xmlns:p14="http://schemas.microsoft.com/office/powerpoint/2010/main" val="1126569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ext&#10;&#10;Description automatically generated">
            <a:extLst>
              <a:ext uri="{FF2B5EF4-FFF2-40B4-BE49-F238E27FC236}">
                <a16:creationId xmlns:a16="http://schemas.microsoft.com/office/drawing/2014/main" id="{171BB957-DDD1-5258-0077-26B4452694C5}"/>
              </a:ext>
            </a:extLst>
          </p:cNvPr>
          <p:cNvPicPr>
            <a:picLocks noChangeAspect="1"/>
          </p:cNvPicPr>
          <p:nvPr/>
        </p:nvPicPr>
        <p:blipFill rotWithShape="1">
          <a:blip r:embed="rId2"/>
          <a:srcRect t="13979" b="33319"/>
          <a:stretch/>
        </p:blipFill>
        <p:spPr>
          <a:xfrm>
            <a:off x="457200" y="457200"/>
            <a:ext cx="11277600" cy="5943600"/>
          </a:xfrm>
          <a:prstGeom prst="rect">
            <a:avLst/>
          </a:prstGeom>
        </p:spPr>
      </p:pic>
    </p:spTree>
    <p:extLst>
      <p:ext uri="{BB962C8B-B14F-4D97-AF65-F5344CB8AC3E}">
        <p14:creationId xmlns:p14="http://schemas.microsoft.com/office/powerpoint/2010/main" val="2354688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ext&#10;&#10;Description automatically generated">
            <a:extLst>
              <a:ext uri="{FF2B5EF4-FFF2-40B4-BE49-F238E27FC236}">
                <a16:creationId xmlns:a16="http://schemas.microsoft.com/office/drawing/2014/main" id="{4510E899-C523-BD45-F0EA-42D4807601B6}"/>
              </a:ext>
            </a:extLst>
          </p:cNvPr>
          <p:cNvPicPr>
            <a:picLocks noChangeAspect="1"/>
          </p:cNvPicPr>
          <p:nvPr/>
        </p:nvPicPr>
        <p:blipFill>
          <a:blip r:embed="rId2"/>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3675398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ext&#10;&#10;Description automatically generated">
            <a:extLst>
              <a:ext uri="{FF2B5EF4-FFF2-40B4-BE49-F238E27FC236}">
                <a16:creationId xmlns:a16="http://schemas.microsoft.com/office/drawing/2014/main" id="{0DE1ED92-39D8-1778-D18B-BE6BB58D080B}"/>
              </a:ext>
            </a:extLst>
          </p:cNvPr>
          <p:cNvPicPr>
            <a:picLocks noChangeAspect="1"/>
          </p:cNvPicPr>
          <p:nvPr/>
        </p:nvPicPr>
        <p:blipFill>
          <a:blip r:embed="rId2"/>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2666054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ext&#10;&#10;Description automatically generated">
            <a:extLst>
              <a:ext uri="{FF2B5EF4-FFF2-40B4-BE49-F238E27FC236}">
                <a16:creationId xmlns:a16="http://schemas.microsoft.com/office/drawing/2014/main" id="{D4274DE9-00C9-1517-D9F8-1B92201B186A}"/>
              </a:ext>
            </a:extLst>
          </p:cNvPr>
          <p:cNvPicPr>
            <a:picLocks noChangeAspect="1"/>
          </p:cNvPicPr>
          <p:nvPr/>
        </p:nvPicPr>
        <p:blipFill>
          <a:blip r:embed="rId2"/>
          <a:stretch>
            <a:fillRect/>
          </a:stretch>
        </p:blipFill>
        <p:spPr>
          <a:xfrm>
            <a:off x="3124200" y="457200"/>
            <a:ext cx="5943600" cy="5943600"/>
          </a:xfrm>
          <a:prstGeom prst="rect">
            <a:avLst/>
          </a:prstGeom>
        </p:spPr>
      </p:pic>
    </p:spTree>
    <p:extLst>
      <p:ext uri="{BB962C8B-B14F-4D97-AF65-F5344CB8AC3E}">
        <p14:creationId xmlns:p14="http://schemas.microsoft.com/office/powerpoint/2010/main" val="1672471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AF3B46F-5D58-4A94-B6A8-B21D8757ACEF}"/>
              </a:ext>
            </a:extLst>
          </p:cNvPr>
          <p:cNvSpPr>
            <a:spLocks noGrp="1"/>
          </p:cNvSpPr>
          <p:nvPr>
            <p:ph type="title"/>
          </p:nvPr>
        </p:nvSpPr>
        <p:spPr>
          <a:xfrm>
            <a:off x="364273" y="-155303"/>
            <a:ext cx="5646231" cy="1207065"/>
          </a:xfrm>
        </p:spPr>
        <p:txBody>
          <a:bodyPr vert="horz" lIns="91440" tIns="45720" rIns="91440" bIns="45720" rtlCol="0" anchor="b">
            <a:normAutofit/>
          </a:bodyPr>
          <a:lstStyle/>
          <a:p>
            <a:r>
              <a:rPr lang="en-US" sz="3800" kern="1200">
                <a:solidFill>
                  <a:schemeClr val="bg1"/>
                </a:solidFill>
                <a:latin typeface="+mj-lt"/>
                <a:ea typeface="+mj-ea"/>
                <a:cs typeface="+mj-cs"/>
              </a:rPr>
              <a:t>What we have is each other</a:t>
            </a:r>
          </a:p>
        </p:txBody>
      </p:sp>
      <p:cxnSp>
        <p:nvCxnSpPr>
          <p:cNvPr id="42" name="Straight Connector 4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1F3B4AE-A661-4904-89D6-B2FF47308764}"/>
              </a:ext>
            </a:extLst>
          </p:cNvPr>
          <p:cNvSpPr txBox="1"/>
          <p:nvPr/>
        </p:nvSpPr>
        <p:spPr>
          <a:xfrm>
            <a:off x="897769" y="1909192"/>
            <a:ext cx="4986098" cy="441900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600" dirty="0">
                <a:solidFill>
                  <a:schemeClr val="bg1"/>
                </a:solidFill>
                <a:effectLst/>
              </a:rPr>
              <a:t>As bleak as this is, there is a significant amount of resistance and hope to turn the tide we currently suffer under. We stand on the shoulders of giants that have been doing this work for centuries, and there are many lessons we can learn from.</a:t>
            </a:r>
            <a:r>
              <a:rPr lang="en-US" sz="1600" dirty="0">
                <a:solidFill>
                  <a:schemeClr val="bg1"/>
                </a:solidFill>
              </a:rPr>
              <a:t> </a:t>
            </a:r>
            <a:endParaRPr lang="en-US" sz="1600" dirty="0">
              <a:solidFill>
                <a:schemeClr val="bg1"/>
              </a:solidFill>
              <a:effectLst/>
              <a:cs typeface="Calibri"/>
            </a:endParaRPr>
          </a:p>
          <a:p>
            <a:pPr marR="0" indent="-228600">
              <a:lnSpc>
                <a:spcPct val="90000"/>
              </a:lnSpc>
              <a:spcBef>
                <a:spcPts val="0"/>
              </a:spcBef>
              <a:spcAft>
                <a:spcPts val="600"/>
              </a:spcAft>
              <a:buFont typeface="Arial" panose="020B0604020202020204" pitchFamily="34" charset="0"/>
              <a:buChar char="•"/>
            </a:pPr>
            <a:endParaRPr lang="en-US" sz="1600" dirty="0">
              <a:solidFill>
                <a:schemeClr val="bg1"/>
              </a:solidFill>
              <a:effectLst/>
              <a:cs typeface="Calibri"/>
            </a:endParaRPr>
          </a:p>
          <a:p>
            <a:pPr indent="-228600">
              <a:lnSpc>
                <a:spcPct val="90000"/>
              </a:lnSpc>
              <a:spcAft>
                <a:spcPts val="600"/>
              </a:spcAft>
              <a:buFont typeface="Arial" panose="020B0604020202020204" pitchFamily="34" charset="0"/>
              <a:buChar char="•"/>
            </a:pPr>
            <a:r>
              <a:rPr lang="en-US" sz="1600" dirty="0">
                <a:solidFill>
                  <a:schemeClr val="bg1"/>
                </a:solidFill>
                <a:effectLst/>
              </a:rPr>
              <a:t>The first, and possibly the most important, is that it was not always this way, which proves it does not have to stay this way.</a:t>
            </a:r>
            <a:r>
              <a:rPr lang="en-US" sz="1600" dirty="0">
                <a:solidFill>
                  <a:schemeClr val="bg1"/>
                </a:solidFill>
              </a:rPr>
              <a:t>  </a:t>
            </a:r>
            <a:endParaRPr lang="en-US" sz="1600" dirty="0">
              <a:solidFill>
                <a:schemeClr val="bg1"/>
              </a:solidFill>
              <a:effectLst/>
              <a:cs typeface="Calibri"/>
            </a:endParaRPr>
          </a:p>
          <a:p>
            <a:pPr marR="0" indent="-228600">
              <a:lnSpc>
                <a:spcPct val="90000"/>
              </a:lnSpc>
              <a:spcBef>
                <a:spcPts val="0"/>
              </a:spcBef>
              <a:spcAft>
                <a:spcPts val="600"/>
              </a:spcAft>
              <a:buFont typeface="Arial" panose="020B0604020202020204" pitchFamily="34" charset="0"/>
              <a:buChar char="•"/>
            </a:pPr>
            <a:endParaRPr lang="en-US" sz="1600" dirty="0">
              <a:solidFill>
                <a:schemeClr val="bg1"/>
              </a:solidFill>
              <a:effectLst/>
              <a:cs typeface="Calibri"/>
            </a:endParaRPr>
          </a:p>
          <a:p>
            <a:pPr indent="-228600">
              <a:lnSpc>
                <a:spcPct val="90000"/>
              </a:lnSpc>
              <a:spcAft>
                <a:spcPts val="600"/>
              </a:spcAft>
              <a:buFont typeface="Arial" panose="020B0604020202020204" pitchFamily="34" charset="0"/>
              <a:buChar char="•"/>
            </a:pPr>
            <a:r>
              <a:rPr lang="en-US" sz="1600" dirty="0">
                <a:solidFill>
                  <a:schemeClr val="bg1"/>
                </a:solidFill>
                <a:effectLst/>
              </a:rPr>
              <a:t>What we have is each other. We can and need to take care of each other. We may have limited power on the political stage, a stage they built, but we have the power of numbers.</a:t>
            </a:r>
            <a:r>
              <a:rPr lang="en-US" sz="1600" dirty="0">
                <a:solidFill>
                  <a:schemeClr val="bg1"/>
                </a:solidFill>
              </a:rPr>
              <a:t> </a:t>
            </a:r>
            <a:endParaRPr lang="en-US" sz="1600" dirty="0">
              <a:solidFill>
                <a:schemeClr val="bg1"/>
              </a:solidFill>
              <a:effectLst/>
              <a:cs typeface="Calibri"/>
            </a:endParaRPr>
          </a:p>
          <a:p>
            <a:pPr marR="0" indent="-228600">
              <a:lnSpc>
                <a:spcPct val="90000"/>
              </a:lnSpc>
              <a:spcBef>
                <a:spcPts val="0"/>
              </a:spcBef>
              <a:spcAft>
                <a:spcPts val="600"/>
              </a:spcAft>
              <a:buFont typeface="Arial" panose="020B0604020202020204" pitchFamily="34" charset="0"/>
              <a:buChar char="•"/>
            </a:pPr>
            <a:endParaRPr lang="en-US" sz="1400">
              <a:solidFill>
                <a:schemeClr val="bg1"/>
              </a:solidFill>
              <a:effectLst/>
            </a:endParaRPr>
          </a:p>
          <a:p>
            <a:pPr marR="0">
              <a:lnSpc>
                <a:spcPct val="90000"/>
              </a:lnSpc>
              <a:spcBef>
                <a:spcPts val="0"/>
              </a:spcBef>
              <a:spcAft>
                <a:spcPts val="600"/>
              </a:spcAft>
            </a:pPr>
            <a:r>
              <a:rPr lang="en-US" sz="1400" b="1" dirty="0">
                <a:solidFill>
                  <a:schemeClr val="bg1"/>
                </a:solidFill>
              </a:rPr>
              <a:t>Ronnie James</a:t>
            </a:r>
            <a:endParaRPr lang="en-US" sz="1400" b="1" dirty="0">
              <a:solidFill>
                <a:schemeClr val="bg1"/>
              </a:solidFill>
              <a:effectLst/>
              <a:cs typeface="Calibri" panose="020F0502020204030204"/>
            </a:endParaRPr>
          </a:p>
        </p:txBody>
      </p:sp>
      <p:cxnSp>
        <p:nvCxnSpPr>
          <p:cNvPr id="44" name="Straight Connector 4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person&#10;&#10;Description automatically generated">
            <a:extLst>
              <a:ext uri="{FF2B5EF4-FFF2-40B4-BE49-F238E27FC236}">
                <a16:creationId xmlns:a16="http://schemas.microsoft.com/office/drawing/2014/main" id="{A066F530-2F6D-4A52-9FA3-DC880F1AB2E2}"/>
              </a:ext>
            </a:extLst>
          </p:cNvPr>
          <p:cNvPicPr>
            <a:picLocks noChangeAspect="1"/>
          </p:cNvPicPr>
          <p:nvPr/>
        </p:nvPicPr>
        <p:blipFill rotWithShape="1">
          <a:blip r:embed="rId2">
            <a:extLst>
              <a:ext uri="{28A0092B-C50C-407E-A947-70E740481C1C}">
                <a14:useLocalDpi xmlns:a14="http://schemas.microsoft.com/office/drawing/2010/main" val="0"/>
              </a:ext>
            </a:extLst>
          </a:blip>
          <a:srcRect r="2" b="3119"/>
          <a:stretch/>
        </p:blipFill>
        <p:spPr>
          <a:xfrm>
            <a:off x="6525453" y="0"/>
            <a:ext cx="4052520" cy="6858000"/>
          </a:xfrm>
          <a:prstGeom prst="rect">
            <a:avLst/>
          </a:prstGeom>
        </p:spPr>
      </p:pic>
    </p:spTree>
    <p:extLst>
      <p:ext uri="{BB962C8B-B14F-4D97-AF65-F5344CB8AC3E}">
        <p14:creationId xmlns:p14="http://schemas.microsoft.com/office/powerpoint/2010/main" val="2280016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62" name="Oval 61">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6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72" name="Straight Connector 7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B12E3487-1948-48F5-957A-881818A31B73}"/>
              </a:ext>
            </a:extLst>
          </p:cNvPr>
          <p:cNvPicPr>
            <a:picLocks noChangeAspect="1"/>
          </p:cNvPicPr>
          <p:nvPr/>
        </p:nvPicPr>
        <p:blipFill rotWithShape="1">
          <a:blip r:embed="rId2">
            <a:extLst>
              <a:ext uri="{28A0092B-C50C-407E-A947-70E740481C1C}">
                <a14:useLocalDpi xmlns:a14="http://schemas.microsoft.com/office/drawing/2010/main" val="0"/>
              </a:ext>
            </a:extLst>
          </a:blip>
          <a:srcRect r="24224" b="-1"/>
          <a:stretch/>
        </p:blipFill>
        <p:spPr>
          <a:xfrm>
            <a:off x="626590" y="317578"/>
            <a:ext cx="10851111" cy="3508437"/>
          </a:xfrm>
          <a:prstGeom prst="rect">
            <a:avLst/>
          </a:prstGeom>
        </p:spPr>
      </p:pic>
      <p:grpSp>
        <p:nvGrpSpPr>
          <p:cNvPr id="77" name="Group 76">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78" name="Straight Connector 77">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3" name="Rectangle 82">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86" name="Straight Connector 85">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A878577-43BF-4F52-A2A9-3D040AF7B700}"/>
              </a:ext>
            </a:extLst>
          </p:cNvPr>
          <p:cNvSpPr>
            <a:spLocks noGrp="1"/>
          </p:cNvSpPr>
          <p:nvPr>
            <p:ph type="title"/>
          </p:nvPr>
        </p:nvSpPr>
        <p:spPr>
          <a:xfrm>
            <a:off x="630936" y="4018137"/>
            <a:ext cx="4569060" cy="2129586"/>
          </a:xfrm>
          <a:noFill/>
        </p:spPr>
        <p:txBody>
          <a:bodyPr vert="horz" lIns="91440" tIns="45720" rIns="91440" bIns="45720" rtlCol="0" anchor="t">
            <a:normAutofit/>
          </a:bodyPr>
          <a:lstStyle/>
          <a:p>
            <a:r>
              <a:rPr lang="en-US" sz="4800">
                <a:solidFill>
                  <a:schemeClr val="bg1"/>
                </a:solidFill>
              </a:rPr>
              <a:t>Mutual Aid versus Capitalism</a:t>
            </a:r>
          </a:p>
        </p:txBody>
      </p:sp>
      <p:sp>
        <p:nvSpPr>
          <p:cNvPr id="4" name="TextBox 3">
            <a:extLst>
              <a:ext uri="{FF2B5EF4-FFF2-40B4-BE49-F238E27FC236}">
                <a16:creationId xmlns:a16="http://schemas.microsoft.com/office/drawing/2014/main" id="{5DB19D26-DA55-4B0C-9FE5-0885C3A5027D}"/>
              </a:ext>
            </a:extLst>
          </p:cNvPr>
          <p:cNvSpPr txBox="1"/>
          <p:nvPr/>
        </p:nvSpPr>
        <p:spPr>
          <a:xfrm>
            <a:off x="5513958" y="4222582"/>
            <a:ext cx="5674105" cy="2129599"/>
          </a:xfrm>
          <a:prstGeom prst="rect">
            <a:avLst/>
          </a:prstGeom>
          <a:noFill/>
        </p:spPr>
        <p:txBody>
          <a:bodyPr vert="horz" lIns="91440" tIns="45720" rIns="91440" bIns="45720" rtlCol="0" anchor="t">
            <a:normAutofit fontScale="92500" lnSpcReduction="10000"/>
          </a:bodyPr>
          <a:lstStyle/>
          <a:p>
            <a:pPr>
              <a:lnSpc>
                <a:spcPct val="90000"/>
              </a:lnSpc>
              <a:spcAft>
                <a:spcPts val="600"/>
              </a:spcAft>
            </a:pPr>
            <a:r>
              <a:rPr lang="en-US" sz="1900" dirty="0">
                <a:solidFill>
                  <a:schemeClr val="bg1"/>
                </a:solidFill>
              </a:rPr>
              <a:t>I’m of the firm opinion that a system that was built by stolen bodies on stolen land for the benefit of a few is a system that is not repairable. It is operating as designed, and small changes (which are the result of huge efforts) to lessen the blow on those it was not designed for are merely half measures that can’t ever fully succeed.</a:t>
            </a:r>
            <a:endParaRPr lang="en-US" sz="1900">
              <a:solidFill>
                <a:schemeClr val="bg1"/>
              </a:solidFill>
            </a:endParaRPr>
          </a:p>
          <a:p>
            <a:pPr>
              <a:lnSpc>
                <a:spcPct val="90000"/>
              </a:lnSpc>
              <a:spcAft>
                <a:spcPts val="600"/>
              </a:spcAft>
            </a:pPr>
            <a:endParaRPr lang="en-US" sz="1500" dirty="0">
              <a:solidFill>
                <a:schemeClr val="bg1"/>
              </a:solidFill>
              <a:cs typeface="Calibri"/>
            </a:endParaRPr>
          </a:p>
          <a:p>
            <a:pPr>
              <a:lnSpc>
                <a:spcPct val="90000"/>
              </a:lnSpc>
              <a:spcAft>
                <a:spcPts val="600"/>
              </a:spcAft>
            </a:pPr>
            <a:r>
              <a:rPr lang="en-US" dirty="0">
                <a:solidFill>
                  <a:schemeClr val="bg1"/>
                </a:solidFill>
                <a:cs typeface="Calibri"/>
              </a:rPr>
              <a:t>Ronnie James</a:t>
            </a:r>
            <a:r>
              <a:rPr lang="en-US" sz="1500" dirty="0">
                <a:solidFill>
                  <a:schemeClr val="bg1"/>
                </a:solidFill>
              </a:rPr>
              <a:t>                                                                                       </a:t>
            </a:r>
            <a:endParaRPr lang="en-US" sz="1500" dirty="0">
              <a:solidFill>
                <a:schemeClr val="bg1"/>
              </a:solidFill>
              <a:cs typeface="Calibri"/>
            </a:endParaRPr>
          </a:p>
        </p:txBody>
      </p:sp>
    </p:spTree>
    <p:extLst>
      <p:ext uri="{BB962C8B-B14F-4D97-AF65-F5344CB8AC3E}">
        <p14:creationId xmlns:p14="http://schemas.microsoft.com/office/powerpoint/2010/main" val="1989991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6">
            <a:extLst>
              <a:ext uri="{FF2B5EF4-FFF2-40B4-BE49-F238E27FC236}">
                <a16:creationId xmlns:a16="http://schemas.microsoft.com/office/drawing/2014/main" id="{461F7794-0A77-5E5E-7394-B1FE10134609}"/>
              </a:ext>
            </a:extLst>
          </p:cNvPr>
          <p:cNvSpPr>
            <a:spLocks noGrp="1"/>
          </p:cNvSpPr>
          <p:nvPr>
            <p:ph type="title"/>
          </p:nvPr>
        </p:nvSpPr>
        <p:spPr>
          <a:xfrm>
            <a:off x="838200" y="448721"/>
            <a:ext cx="4707671" cy="1225650"/>
          </a:xfrm>
        </p:spPr>
        <p:txBody>
          <a:bodyPr anchor="b">
            <a:normAutofit/>
          </a:bodyPr>
          <a:lstStyle/>
          <a:p>
            <a:r>
              <a:rPr lang="en-US" sz="3800" dirty="0">
                <a:solidFill>
                  <a:schemeClr val="bg1"/>
                </a:solidFill>
                <a:cs typeface="Calibri"/>
              </a:rPr>
              <a:t>The question is</a:t>
            </a:r>
            <a:endParaRPr lang="en-US" sz="3800" dirty="0">
              <a:solidFill>
                <a:schemeClr val="bg1"/>
              </a:solidFill>
            </a:endParaRP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B702E91-111E-4D26-8C80-A58BC2871727}"/>
              </a:ext>
            </a:extLst>
          </p:cNvPr>
          <p:cNvSpPr>
            <a:spLocks noGrp="1"/>
          </p:cNvSpPr>
          <p:nvPr>
            <p:ph idx="1"/>
          </p:nvPr>
        </p:nvSpPr>
        <p:spPr>
          <a:xfrm>
            <a:off x="284452" y="2225143"/>
            <a:ext cx="6445048" cy="3926490"/>
          </a:xfrm>
        </p:spPr>
        <p:txBody>
          <a:bodyPr vert="horz" lIns="91440" tIns="45720" rIns="91440" bIns="45720" rtlCol="0" anchor="t">
            <a:normAutofit/>
          </a:bodyPr>
          <a:lstStyle/>
          <a:p>
            <a:pPr marL="0" indent="0">
              <a:buNone/>
            </a:pPr>
            <a:endParaRPr lang="en-US" sz="2000">
              <a:solidFill>
                <a:schemeClr val="bg1"/>
              </a:solidFill>
              <a:cs typeface="Calibri"/>
            </a:endParaRPr>
          </a:p>
          <a:p>
            <a:pPr marL="0" indent="0">
              <a:buNone/>
            </a:pPr>
            <a:r>
              <a:rPr lang="en-US" sz="2000" dirty="0">
                <a:solidFill>
                  <a:schemeClr val="bg1"/>
                </a:solidFill>
                <a:effectLst/>
              </a:rPr>
              <a:t>Do we continue to make incremental changes while the wealthy hoard more wealth and the climate crisis deepens</a:t>
            </a:r>
            <a:r>
              <a:rPr lang="en-US" sz="2000" dirty="0">
                <a:solidFill>
                  <a:schemeClr val="bg1"/>
                </a:solidFill>
              </a:rPr>
              <a:t>?</a:t>
            </a:r>
            <a:endParaRPr lang="en-US" sz="2000" dirty="0">
              <a:solidFill>
                <a:schemeClr val="bg1"/>
              </a:solidFill>
              <a:cs typeface="Calibri"/>
            </a:endParaRPr>
          </a:p>
          <a:p>
            <a:pPr marL="0" indent="0">
              <a:buNone/>
            </a:pPr>
            <a:r>
              <a:rPr lang="en-US" sz="2000" dirty="0">
                <a:solidFill>
                  <a:schemeClr val="bg1"/>
                </a:solidFill>
              </a:rPr>
              <a:t>Or</a:t>
            </a:r>
            <a:r>
              <a:rPr lang="en-US" sz="2000" dirty="0">
                <a:solidFill>
                  <a:schemeClr val="bg1"/>
                </a:solidFill>
                <a:effectLst/>
              </a:rPr>
              <a:t> do we do something drastic that has never been done before?</a:t>
            </a:r>
            <a:r>
              <a:rPr lang="en-US" sz="2000" dirty="0">
                <a:solidFill>
                  <a:schemeClr val="bg1"/>
                </a:solidFill>
              </a:rPr>
              <a:t> </a:t>
            </a:r>
            <a:endParaRPr lang="en-US" sz="2000" dirty="0">
              <a:solidFill>
                <a:schemeClr val="bg1"/>
              </a:solidFill>
              <a:cs typeface="Calibri"/>
            </a:endParaRPr>
          </a:p>
          <a:p>
            <a:pPr marL="0" indent="0">
              <a:buNone/>
            </a:pPr>
            <a:r>
              <a:rPr lang="en-US" sz="2000" dirty="0">
                <a:solidFill>
                  <a:schemeClr val="bg1"/>
                </a:solidFill>
                <a:effectLst/>
              </a:rPr>
              <a:t>Can we envision and create a world where a class war from above isn’t a reality anymore?”</a:t>
            </a:r>
          </a:p>
          <a:p>
            <a:pPr marL="0" indent="0">
              <a:buNone/>
            </a:pPr>
            <a:endParaRPr lang="en-US" sz="2000" dirty="0">
              <a:solidFill>
                <a:schemeClr val="bg1"/>
              </a:solidFill>
              <a:cs typeface="Calibri"/>
            </a:endParaRPr>
          </a:p>
          <a:p>
            <a:pPr marL="0" indent="0">
              <a:buNone/>
            </a:pPr>
            <a:r>
              <a:rPr lang="en-US" sz="2000" dirty="0">
                <a:solidFill>
                  <a:schemeClr val="bg1"/>
                </a:solidFill>
                <a:cs typeface="Calibri"/>
              </a:rPr>
              <a:t>       Ronnie James</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CF1CA5B-1353-4072-9AF9-3DC7059904A5}"/>
              </a:ext>
            </a:extLst>
          </p:cNvPr>
          <p:cNvPicPr>
            <a:picLocks noChangeAspect="1"/>
          </p:cNvPicPr>
          <p:nvPr/>
        </p:nvPicPr>
        <p:blipFill rotWithShape="1">
          <a:blip r:embed="rId2">
            <a:extLst>
              <a:ext uri="{28A0092B-C50C-407E-A947-70E740481C1C}">
                <a14:useLocalDpi xmlns:a14="http://schemas.microsoft.com/office/drawing/2010/main" val="0"/>
              </a:ext>
            </a:extLst>
          </a:blip>
          <a:srcRect t="19865" b="33312"/>
          <a:stretch/>
        </p:blipFill>
        <p:spPr>
          <a:xfrm>
            <a:off x="6339599" y="4722596"/>
            <a:ext cx="5666547" cy="1724611"/>
          </a:xfrm>
          <a:prstGeom prst="rect">
            <a:avLst/>
          </a:prstGeom>
        </p:spPr>
      </p:pic>
    </p:spTree>
    <p:extLst>
      <p:ext uri="{BB962C8B-B14F-4D97-AF65-F5344CB8AC3E}">
        <p14:creationId xmlns:p14="http://schemas.microsoft.com/office/powerpoint/2010/main" val="103959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AC65E086-1DBD-428B-9D1C-24DAD26D880A}"/>
              </a:ext>
            </a:extLst>
          </p:cNvPr>
          <p:cNvSpPr>
            <a:spLocks noGrp="1"/>
          </p:cNvSpPr>
          <p:nvPr>
            <p:ph type="title"/>
          </p:nvPr>
        </p:nvSpPr>
        <p:spPr>
          <a:xfrm>
            <a:off x="782444" y="95599"/>
            <a:ext cx="5386036" cy="1207065"/>
          </a:xfrm>
        </p:spPr>
        <p:txBody>
          <a:bodyPr vert="horz" lIns="91440" tIns="45720" rIns="91440" bIns="45720" rtlCol="0" anchor="b">
            <a:normAutofit/>
          </a:bodyPr>
          <a:lstStyle/>
          <a:p>
            <a:r>
              <a:rPr lang="en-US" sz="3800">
                <a:solidFill>
                  <a:schemeClr val="bg1"/>
                </a:solidFill>
              </a:rPr>
              <a:t>Build the world we want</a:t>
            </a:r>
          </a:p>
        </p:txBody>
      </p:sp>
      <p:cxnSp>
        <p:nvCxnSpPr>
          <p:cNvPr id="16"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662120B-E902-46B5-B6EE-439C0AEA808D}"/>
              </a:ext>
            </a:extLst>
          </p:cNvPr>
          <p:cNvSpPr txBox="1"/>
          <p:nvPr/>
        </p:nvSpPr>
        <p:spPr>
          <a:xfrm>
            <a:off x="897769" y="2568973"/>
            <a:ext cx="4586513" cy="3647710"/>
          </a:xfrm>
          <a:prstGeom prst="rect">
            <a:avLst/>
          </a:prstGeom>
        </p:spPr>
        <p:txBody>
          <a:bodyPr vert="horz" lIns="91440" tIns="45720" rIns="91440" bIns="45720" rtlCol="0" anchor="t">
            <a:normAutofit/>
          </a:bodyPr>
          <a:lstStyle/>
          <a:p>
            <a:pPr>
              <a:lnSpc>
                <a:spcPct val="90000"/>
              </a:lnSpc>
              <a:spcAft>
                <a:spcPts val="600"/>
              </a:spcAft>
            </a:pPr>
            <a:r>
              <a:rPr lang="en-US" sz="2000" i="0" dirty="0">
                <a:solidFill>
                  <a:schemeClr val="bg1"/>
                </a:solidFill>
                <a:effectLst/>
              </a:rPr>
              <a:t>By participating in groups in new ways and practicing new ways of being together, we are both building the world we want and becoming the kind of people who could live in such a world together.</a:t>
            </a:r>
            <a:endParaRPr lang="en-US" sz="2000" dirty="0">
              <a:solidFill>
                <a:schemeClr val="bg1"/>
              </a:solidFill>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posing for a photo&#10;&#10;Description automatically generated">
            <a:extLst>
              <a:ext uri="{FF2B5EF4-FFF2-40B4-BE49-F238E27FC236}">
                <a16:creationId xmlns:a16="http://schemas.microsoft.com/office/drawing/2014/main" id="{0D18BD55-9034-4035-BE76-3D14A3E5DB57}"/>
              </a:ext>
            </a:extLst>
          </p:cNvPr>
          <p:cNvPicPr>
            <a:picLocks noChangeAspect="1"/>
          </p:cNvPicPr>
          <p:nvPr/>
        </p:nvPicPr>
        <p:blipFill rotWithShape="1">
          <a:blip r:embed="rId2">
            <a:extLst>
              <a:ext uri="{28A0092B-C50C-407E-A947-70E740481C1C}">
                <a14:useLocalDpi xmlns:a14="http://schemas.microsoft.com/office/drawing/2010/main" val="0"/>
              </a:ext>
            </a:extLst>
          </a:blip>
          <a:srcRect l="31616" r="31615"/>
          <a:stretch/>
        </p:blipFill>
        <p:spPr>
          <a:xfrm>
            <a:off x="6525453" y="10"/>
            <a:ext cx="5666547" cy="6857990"/>
          </a:xfrm>
          <a:prstGeom prst="rect">
            <a:avLst/>
          </a:prstGeom>
        </p:spPr>
      </p:pic>
      <p:sp>
        <p:nvSpPr>
          <p:cNvPr id="4" name="TextBox 1">
            <a:extLst>
              <a:ext uri="{FF2B5EF4-FFF2-40B4-BE49-F238E27FC236}">
                <a16:creationId xmlns:a16="http://schemas.microsoft.com/office/drawing/2014/main" id="{484D7CD7-CB07-62DD-B736-57994DF4422C}"/>
              </a:ext>
            </a:extLst>
          </p:cNvPr>
          <p:cNvSpPr txBox="1"/>
          <p:nvPr/>
        </p:nvSpPr>
        <p:spPr>
          <a:xfrm>
            <a:off x="953430" y="5852177"/>
            <a:ext cx="5575806"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E7E6E6"/>
                </a:solidFill>
              </a:rPr>
              <a:t>“Mutual Aid is essential to our survival” by Dean Spade, Truthout, October 28, 2020</a:t>
            </a:r>
          </a:p>
          <a:p>
            <a:endParaRPr lang="en-US">
              <a:solidFill>
                <a:srgbClr val="E7E6E6"/>
              </a:solidFill>
            </a:endParaRPr>
          </a:p>
        </p:txBody>
      </p:sp>
    </p:spTree>
    <p:extLst>
      <p:ext uri="{BB962C8B-B14F-4D97-AF65-F5344CB8AC3E}">
        <p14:creationId xmlns:p14="http://schemas.microsoft.com/office/powerpoint/2010/main" val="592260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A6F5A2A-5063-43CC-AB58-A37E4ED67990}"/>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500" b="0">
                <a:solidFill>
                  <a:schemeClr val="bg1"/>
                </a:solidFill>
                <a:effectLst/>
              </a:rPr>
              <a:t>Envision that world our ancestors want for us</a:t>
            </a:r>
            <a:endParaRPr lang="en-US" sz="3500">
              <a:solidFill>
                <a:schemeClr val="bg1"/>
              </a:solidFill>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AD3C25B-5FEC-41A1-99A3-F29BFD664A03}"/>
              </a:ext>
            </a:extLst>
          </p:cNvPr>
          <p:cNvSpPr txBox="1"/>
          <p:nvPr/>
        </p:nvSpPr>
        <p:spPr>
          <a:xfrm>
            <a:off x="386672" y="1816265"/>
            <a:ext cx="5803854" cy="3647710"/>
          </a:xfrm>
          <a:prstGeom prst="rect">
            <a:avLst/>
          </a:prstGeom>
        </p:spPr>
        <p:txBody>
          <a:bodyPr vert="horz" lIns="91440" tIns="45720" rIns="91440" bIns="45720" rtlCol="0" anchor="t">
            <a:noAutofit/>
          </a:bodyPr>
          <a:lstStyle/>
          <a:p>
            <a:pPr fontAlgn="base">
              <a:lnSpc>
                <a:spcPct val="90000"/>
              </a:lnSpc>
              <a:spcAft>
                <a:spcPts val="600"/>
              </a:spcAft>
            </a:pPr>
            <a:r>
              <a:rPr lang="en-US" b="0" i="1" dirty="0">
                <a:solidFill>
                  <a:schemeClr val="bg1"/>
                </a:solidFill>
                <a:effectLst/>
              </a:rPr>
              <a:t>We each have skills and resources we can utilize towards the abolition project. Some of us can use the halls of the system to make short term change there, others have skills that produce food, provide medical care, or care for our precious youth, some are skilled in the more confrontational tactics needed. Once we envision that world our ancestors want for us, finding our role is natural.</a:t>
            </a:r>
            <a:br>
              <a:rPr lang="en-US" b="0" i="1" dirty="0">
                <a:effectLst/>
              </a:rPr>
            </a:br>
            <a:r>
              <a:rPr lang="en-US" b="0" i="1" dirty="0">
                <a:solidFill>
                  <a:schemeClr val="bg1"/>
                </a:solidFill>
                <a:effectLst/>
              </a:rPr>
              <a:t> </a:t>
            </a:r>
            <a:br>
              <a:rPr lang="en-US" b="0" i="1" dirty="0">
                <a:effectLst/>
              </a:rPr>
            </a:br>
            <a:r>
              <a:rPr lang="en-US" b="0" i="1" dirty="0">
                <a:solidFill>
                  <a:schemeClr val="bg1"/>
                </a:solidFill>
                <a:effectLst/>
              </a:rPr>
              <a:t>If we are to survive, and more importantly, thrive, we know what we will have to do.</a:t>
            </a:r>
            <a:br>
              <a:rPr lang="en-US" b="0" i="1" dirty="0">
                <a:effectLst/>
              </a:rPr>
            </a:br>
            <a:r>
              <a:rPr lang="en-US" b="0" i="1" dirty="0">
                <a:solidFill>
                  <a:schemeClr val="bg1"/>
                </a:solidFill>
                <a:effectLst/>
              </a:rPr>
              <a:t> </a:t>
            </a:r>
            <a:br>
              <a:rPr lang="en-US" b="0" i="1" dirty="0">
                <a:effectLst/>
              </a:rPr>
            </a:br>
            <a:r>
              <a:rPr lang="en-US" b="0" i="1" dirty="0">
                <a:solidFill>
                  <a:schemeClr val="bg1"/>
                </a:solidFill>
                <a:effectLst/>
              </a:rPr>
              <a:t>All Power To The People</a:t>
            </a:r>
            <a:endParaRPr lang="en-US">
              <a:solidFill>
                <a:schemeClr val="bg1"/>
              </a:solidFill>
              <a:cs typeface="Calibri"/>
            </a:endParaRPr>
          </a:p>
          <a:p>
            <a:pPr indent="-228600" fontAlgn="base">
              <a:lnSpc>
                <a:spcPct val="90000"/>
              </a:lnSpc>
              <a:spcAft>
                <a:spcPts val="600"/>
              </a:spcAft>
              <a:buFont typeface="Arial" panose="020B0604020202020204" pitchFamily="34" charset="0"/>
              <a:buChar char="•"/>
            </a:pPr>
            <a:endParaRPr lang="en-US" b="0" i="1" dirty="0">
              <a:solidFill>
                <a:schemeClr val="bg1"/>
              </a:solidFill>
              <a:effectLst/>
              <a:cs typeface="Calibri"/>
            </a:endParaRPr>
          </a:p>
          <a:p>
            <a:pPr>
              <a:lnSpc>
                <a:spcPct val="90000"/>
              </a:lnSpc>
              <a:spcAft>
                <a:spcPts val="600"/>
              </a:spcAft>
            </a:pPr>
            <a:r>
              <a:rPr lang="en-US" b="1" i="0" dirty="0">
                <a:solidFill>
                  <a:schemeClr val="bg1"/>
                </a:solidFill>
                <a:effectLst/>
              </a:rPr>
              <a:t>Ronnie James</a:t>
            </a:r>
            <a:endParaRPr lang="en-US" dirty="0">
              <a:solidFill>
                <a:schemeClr val="bg1"/>
              </a:solidFill>
              <a:cs typeface="Calibri" panose="020F0502020204030204"/>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outdoor, person, sky, tree&#10;&#10;Description automatically generated">
            <a:extLst>
              <a:ext uri="{FF2B5EF4-FFF2-40B4-BE49-F238E27FC236}">
                <a16:creationId xmlns:a16="http://schemas.microsoft.com/office/drawing/2014/main" id="{F8F5014E-29C6-4CA9-AD3D-E3AF65D0E8B3}"/>
              </a:ext>
            </a:extLst>
          </p:cNvPr>
          <p:cNvPicPr>
            <a:picLocks noChangeAspect="1"/>
          </p:cNvPicPr>
          <p:nvPr/>
        </p:nvPicPr>
        <p:blipFill rotWithShape="1">
          <a:blip r:embed="rId2">
            <a:extLst>
              <a:ext uri="{28A0092B-C50C-407E-A947-70E740481C1C}">
                <a14:useLocalDpi xmlns:a14="http://schemas.microsoft.com/office/drawing/2010/main" val="0"/>
              </a:ext>
            </a:extLst>
          </a:blip>
          <a:srcRect l="21557" r="28042" b="2"/>
          <a:stretch/>
        </p:blipFill>
        <p:spPr>
          <a:xfrm>
            <a:off x="6525453" y="10"/>
            <a:ext cx="5666547" cy="6857990"/>
          </a:xfrm>
          <a:prstGeom prst="rect">
            <a:avLst/>
          </a:prstGeom>
        </p:spPr>
      </p:pic>
    </p:spTree>
    <p:extLst>
      <p:ext uri="{BB962C8B-B14F-4D97-AF65-F5344CB8AC3E}">
        <p14:creationId xmlns:p14="http://schemas.microsoft.com/office/powerpoint/2010/main" val="3898510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5">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sky, person, outdoor, outdoor object&#10;&#10;Description automatically generated">
            <a:extLst>
              <a:ext uri="{FF2B5EF4-FFF2-40B4-BE49-F238E27FC236}">
                <a16:creationId xmlns:a16="http://schemas.microsoft.com/office/drawing/2014/main" id="{9C4C1B8E-A3B7-4DA7-AA01-8A71FF915A8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41029"/>
          <a:stretch/>
        </p:blipFill>
        <p:spPr>
          <a:xfrm>
            <a:off x="4283902" y="10"/>
            <a:ext cx="7908098" cy="6857992"/>
          </a:xfrm>
          <a:prstGeom prst="rect">
            <a:avLst/>
          </a:prstGeom>
        </p:spPr>
      </p:pic>
      <p:sp>
        <p:nvSpPr>
          <p:cNvPr id="44" name="Rectangle 47">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8C2090-DA96-408D-8C24-FD34B4A3B421}"/>
              </a:ext>
            </a:extLst>
          </p:cNvPr>
          <p:cNvSpPr>
            <a:spLocks noGrp="1"/>
          </p:cNvSpPr>
          <p:nvPr>
            <p:ph type="ctrTitle"/>
          </p:nvPr>
        </p:nvSpPr>
        <p:spPr>
          <a:xfrm>
            <a:off x="672907" y="-910586"/>
            <a:ext cx="5505449" cy="2387600"/>
          </a:xfrm>
        </p:spPr>
        <p:txBody>
          <a:bodyPr>
            <a:normAutofit/>
          </a:bodyPr>
          <a:lstStyle/>
          <a:p>
            <a:pPr algn="l"/>
            <a:r>
              <a:rPr lang="en-US" sz="5000">
                <a:solidFill>
                  <a:schemeClr val="bg1"/>
                </a:solidFill>
              </a:rPr>
              <a:t>Mutual Aid</a:t>
            </a:r>
          </a:p>
        </p:txBody>
      </p:sp>
      <p:sp>
        <p:nvSpPr>
          <p:cNvPr id="3" name="Subtitle 2">
            <a:extLst>
              <a:ext uri="{FF2B5EF4-FFF2-40B4-BE49-F238E27FC236}">
                <a16:creationId xmlns:a16="http://schemas.microsoft.com/office/drawing/2014/main" id="{F42EE1DC-02C2-4B54-A150-CCAD3766A129}"/>
              </a:ext>
            </a:extLst>
          </p:cNvPr>
          <p:cNvSpPr>
            <a:spLocks noGrp="1"/>
          </p:cNvSpPr>
          <p:nvPr>
            <p:ph type="subTitle" idx="1"/>
          </p:nvPr>
        </p:nvSpPr>
        <p:spPr>
          <a:xfrm>
            <a:off x="737956" y="1551026"/>
            <a:ext cx="5505449" cy="1655762"/>
          </a:xfrm>
        </p:spPr>
        <p:txBody>
          <a:bodyPr vert="horz" lIns="91440" tIns="45720" rIns="91440" bIns="45720" rtlCol="0" anchor="t">
            <a:normAutofit fontScale="92500" lnSpcReduction="20000"/>
          </a:bodyPr>
          <a:lstStyle/>
          <a:p>
            <a:pPr algn="l"/>
            <a:r>
              <a:rPr lang="en-US" sz="2000" dirty="0">
                <a:solidFill>
                  <a:schemeClr val="bg1"/>
                </a:solidFill>
              </a:rPr>
              <a:t>A tool of survival</a:t>
            </a:r>
          </a:p>
          <a:p>
            <a:pPr algn="l"/>
            <a:r>
              <a:rPr lang="en-US" sz="2000" dirty="0">
                <a:solidFill>
                  <a:schemeClr val="bg1"/>
                </a:solidFill>
              </a:rPr>
              <a:t>A tool of revolution</a:t>
            </a:r>
          </a:p>
          <a:p>
            <a:pPr algn="l"/>
            <a:r>
              <a:rPr lang="en-US" sz="2000" dirty="0">
                <a:solidFill>
                  <a:schemeClr val="bg1"/>
                </a:solidFill>
                <a:cs typeface="Calibri"/>
              </a:rPr>
              <a:t>A tool of faith</a:t>
            </a:r>
            <a:endParaRPr lang="en-US" sz="2000" dirty="0">
              <a:solidFill>
                <a:schemeClr val="bg1"/>
              </a:solidFill>
            </a:endParaRPr>
          </a:p>
          <a:p>
            <a:pPr algn="l"/>
            <a:r>
              <a:rPr lang="en-US" sz="2000" dirty="0">
                <a:solidFill>
                  <a:schemeClr val="bg1"/>
                </a:solidFill>
                <a:cs typeface="Calibri"/>
              </a:rPr>
              <a:t>A Quaker way of being in the world</a:t>
            </a:r>
            <a:endParaRPr lang="en-US" sz="2000" dirty="0">
              <a:solidFill>
                <a:schemeClr val="bg1"/>
              </a:solidFill>
            </a:endParaRPr>
          </a:p>
          <a:p>
            <a:pPr algn="l"/>
            <a:r>
              <a:rPr lang="en-US" sz="2000" dirty="0">
                <a:solidFill>
                  <a:schemeClr val="bg1"/>
                </a:solidFill>
              </a:rPr>
              <a:t>A radical act</a:t>
            </a:r>
          </a:p>
        </p:txBody>
      </p:sp>
      <p:cxnSp>
        <p:nvCxnSpPr>
          <p:cNvPr id="45" name="Straight Connector 49">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1669F49-7D73-4F23-9187-683E4E0CB3ED}"/>
              </a:ext>
            </a:extLst>
          </p:cNvPr>
          <p:cNvSpPr txBox="1"/>
          <p:nvPr/>
        </p:nvSpPr>
        <p:spPr>
          <a:xfrm>
            <a:off x="5219607" y="4621549"/>
            <a:ext cx="5997600" cy="369332"/>
          </a:xfrm>
          <a:prstGeom prst="rect">
            <a:avLst/>
          </a:prstGeom>
          <a:noFill/>
        </p:spPr>
        <p:txBody>
          <a:bodyPr wrap="square" lIns="91440" tIns="45720" rIns="91440" bIns="45720" rtlCol="0" anchor="t">
            <a:spAutoFit/>
          </a:bodyPr>
          <a:lstStyle/>
          <a:p>
            <a:endParaRPr lang="en-US" dirty="0">
              <a:cs typeface="Calibri"/>
            </a:endParaRPr>
          </a:p>
        </p:txBody>
      </p:sp>
      <p:sp>
        <p:nvSpPr>
          <p:cNvPr id="4" name="TextBox 3">
            <a:extLst>
              <a:ext uri="{FF2B5EF4-FFF2-40B4-BE49-F238E27FC236}">
                <a16:creationId xmlns:a16="http://schemas.microsoft.com/office/drawing/2014/main" id="{42FF97A7-60B9-98F2-6B3D-0C72A57FA548}"/>
              </a:ext>
            </a:extLst>
          </p:cNvPr>
          <p:cNvSpPr txBox="1"/>
          <p:nvPr/>
        </p:nvSpPr>
        <p:spPr>
          <a:xfrm>
            <a:off x="301083" y="3776546"/>
            <a:ext cx="521505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2F2F2"/>
                </a:solidFill>
                <a:cs typeface="Segoe UI"/>
              </a:rPr>
              <a:t>In this context of social isolation and forced dependency on hostile systems, mutual aid— where we choose to help each other out, share things, and put time and resources into caring for the most vulnerable— is a radical and spiritual act.</a:t>
            </a:r>
          </a:p>
          <a:p>
            <a:endParaRPr lang="en-US" dirty="0">
              <a:solidFill>
                <a:srgbClr val="F2F2F2"/>
              </a:solidFill>
              <a:cs typeface="Segoe UI"/>
            </a:endParaRPr>
          </a:p>
          <a:p>
            <a:r>
              <a:rPr lang="en-US" dirty="0">
                <a:solidFill>
                  <a:srgbClr val="F2F2F2"/>
                </a:solidFill>
                <a:cs typeface="Segoe UI"/>
              </a:rPr>
              <a:t>It is a Quaker way of being in the world.</a:t>
            </a:r>
          </a:p>
        </p:txBody>
      </p:sp>
    </p:spTree>
    <p:extLst>
      <p:ext uri="{BB962C8B-B14F-4D97-AF65-F5344CB8AC3E}">
        <p14:creationId xmlns:p14="http://schemas.microsoft.com/office/powerpoint/2010/main" val="3631858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49B447FE-DDA9-4B30-828A-59FC56912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6096002"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2884" y="609601"/>
            <a:ext cx="6858003" cy="5638801"/>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2217950"/>
            <a:ext cx="6103518" cy="4640049"/>
          </a:xfrm>
          <a:prstGeom prst="rect">
            <a:avLst/>
          </a:prstGeom>
          <a:gradFill>
            <a:gsLst>
              <a:gs pos="0">
                <a:schemeClr val="accent1">
                  <a:alpha val="0"/>
                </a:schemeClr>
              </a:gs>
              <a:gs pos="72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Oval 81">
            <a:extLst>
              <a:ext uri="{FF2B5EF4-FFF2-40B4-BE49-F238E27FC236}">
                <a16:creationId xmlns:a16="http://schemas.microsoft.com/office/drawing/2014/main" id="{86C3B9CB-4E48-4726-B7B9-9E02F71B1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37312">
            <a:off x="565239" y="1211422"/>
            <a:ext cx="4640488" cy="4640488"/>
          </a:xfrm>
          <a:prstGeom prst="ellipse">
            <a:avLst/>
          </a:prstGeom>
          <a:gradFill>
            <a:gsLst>
              <a:gs pos="53000">
                <a:schemeClr val="accent1">
                  <a:alpha val="0"/>
                </a:schemeClr>
              </a:gs>
              <a:gs pos="100000">
                <a:schemeClr val="accent1">
                  <a:lumMod val="40000"/>
                  <a:lumOff val="60000"/>
                  <a:alpha val="1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0"/>
            <a:ext cx="6103519" cy="6870700"/>
          </a:xfrm>
          <a:prstGeom prst="rect">
            <a:avLst/>
          </a:prstGeom>
          <a:gradFill>
            <a:gsLst>
              <a:gs pos="24000">
                <a:schemeClr val="accent1">
                  <a:alpha val="0"/>
                </a:schemeClr>
              </a:gs>
              <a:gs pos="100000">
                <a:srgbClr val="000000">
                  <a:alpha val="71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AC6B0D-672B-4A83-82F6-0C6BCDA98E81}"/>
              </a:ext>
            </a:extLst>
          </p:cNvPr>
          <p:cNvSpPr>
            <a:spLocks noGrp="1"/>
          </p:cNvSpPr>
          <p:nvPr>
            <p:ph type="title"/>
          </p:nvPr>
        </p:nvSpPr>
        <p:spPr>
          <a:xfrm>
            <a:off x="1069788" y="2654490"/>
            <a:ext cx="4567686" cy="3220382"/>
          </a:xfrm>
        </p:spPr>
        <p:txBody>
          <a:bodyPr vert="horz" lIns="91440" tIns="45720" rIns="91440" bIns="45720" rtlCol="0" anchor="t">
            <a:normAutofit/>
          </a:bodyPr>
          <a:lstStyle/>
          <a:p>
            <a:pPr algn="r"/>
            <a:r>
              <a:rPr lang="en-US" sz="2300" i="1">
                <a:solidFill>
                  <a:srgbClr val="FFFFFF"/>
                </a:solidFill>
              </a:rPr>
              <a:t>M</a:t>
            </a:r>
            <a:r>
              <a:rPr lang="en-US" sz="2300" b="0" i="1">
                <a:solidFill>
                  <a:srgbClr val="FFFFFF"/>
                </a:solidFill>
                <a:effectLst/>
              </a:rPr>
              <a:t>utual aid is not only a tool of survival, but also a tool of revolution. </a:t>
            </a:r>
            <a:br>
              <a:rPr lang="en-US" sz="2300" b="0" i="1">
                <a:solidFill>
                  <a:srgbClr val="FFFFFF"/>
                </a:solidFill>
                <a:effectLst/>
              </a:rPr>
            </a:br>
            <a:br>
              <a:rPr lang="en-US" sz="2300" b="0" i="1">
                <a:solidFill>
                  <a:srgbClr val="FFFFFF"/>
                </a:solidFill>
                <a:effectLst/>
              </a:rPr>
            </a:br>
            <a:r>
              <a:rPr lang="en-US" sz="2300" b="0" i="1">
                <a:solidFill>
                  <a:srgbClr val="FFFFFF"/>
                </a:solidFill>
                <a:effectLst/>
              </a:rPr>
              <a:t>The more we take care of each other, the less they can fracture a community with their ways of war</a:t>
            </a:r>
            <a:br>
              <a:rPr lang="en-US" sz="2300" b="0" i="1">
                <a:solidFill>
                  <a:srgbClr val="FFFFFF"/>
                </a:solidFill>
                <a:effectLst/>
              </a:rPr>
            </a:br>
            <a:br>
              <a:rPr lang="en-US" sz="2300" b="0" i="1">
                <a:solidFill>
                  <a:srgbClr val="FFFFFF"/>
                </a:solidFill>
                <a:effectLst/>
              </a:rPr>
            </a:br>
            <a:r>
              <a:rPr lang="en-US" sz="2300" b="1">
                <a:solidFill>
                  <a:srgbClr val="FFFFFF"/>
                </a:solidFill>
                <a:effectLst/>
              </a:rPr>
              <a:t>Ronnie James</a:t>
            </a:r>
            <a:endParaRPr lang="en-US" sz="2300" b="1">
              <a:solidFill>
                <a:srgbClr val="FFFFFF"/>
              </a:solidFill>
            </a:endParaRPr>
          </a:p>
        </p:txBody>
      </p:sp>
      <p:pic>
        <p:nvPicPr>
          <p:cNvPr id="4" name="Picture 3" descr="A picture containing person, outdoor&#10;&#10;Description automatically generated">
            <a:extLst>
              <a:ext uri="{FF2B5EF4-FFF2-40B4-BE49-F238E27FC236}">
                <a16:creationId xmlns:a16="http://schemas.microsoft.com/office/drawing/2014/main" id="{3CEB39BD-2F0A-4B08-B9AB-E651CF3E5CD3}"/>
              </a:ext>
            </a:extLst>
          </p:cNvPr>
          <p:cNvPicPr>
            <a:picLocks noChangeAspect="1"/>
          </p:cNvPicPr>
          <p:nvPr/>
        </p:nvPicPr>
        <p:blipFill rotWithShape="1">
          <a:blip r:embed="rId2"/>
          <a:srcRect l="12600" r="12600"/>
          <a:stretch/>
        </p:blipFill>
        <p:spPr>
          <a:xfrm>
            <a:off x="6543906" y="215590"/>
            <a:ext cx="5181602" cy="5943600"/>
          </a:xfrm>
          <a:prstGeom prst="rect">
            <a:avLst/>
          </a:prstGeom>
        </p:spPr>
      </p:pic>
      <p:sp>
        <p:nvSpPr>
          <p:cNvPr id="5" name="TextBox 4">
            <a:extLst>
              <a:ext uri="{FF2B5EF4-FFF2-40B4-BE49-F238E27FC236}">
                <a16:creationId xmlns:a16="http://schemas.microsoft.com/office/drawing/2014/main" id="{FA5BFF29-AE78-83AA-0918-7F333C54254C}"/>
              </a:ext>
            </a:extLst>
          </p:cNvPr>
          <p:cNvSpPr txBox="1"/>
          <p:nvPr/>
        </p:nvSpPr>
        <p:spPr>
          <a:xfrm>
            <a:off x="8088351" y="616476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Ronnie James</a:t>
            </a:r>
          </a:p>
        </p:txBody>
      </p:sp>
    </p:spTree>
    <p:extLst>
      <p:ext uri="{BB962C8B-B14F-4D97-AF65-F5344CB8AC3E}">
        <p14:creationId xmlns:p14="http://schemas.microsoft.com/office/powerpoint/2010/main" val="175790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56">
            <a:extLst>
              <a:ext uri="{FF2B5EF4-FFF2-40B4-BE49-F238E27FC236}">
                <a16:creationId xmlns:a16="http://schemas.microsoft.com/office/drawing/2014/main" id="{16F9E488-0718-4E1E-9D12-26779F606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8">
            <a:extLst>
              <a:ext uri="{FF2B5EF4-FFF2-40B4-BE49-F238E27FC236}">
                <a16:creationId xmlns:a16="http://schemas.microsoft.com/office/drawing/2014/main" id="{CE708407-D01D-4E57-8998-FF799DBC3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1F4C91-BF50-E47B-9BE8-37E11B464D67}"/>
              </a:ext>
            </a:extLst>
          </p:cNvPr>
          <p:cNvSpPr>
            <a:spLocks noGrp="1"/>
          </p:cNvSpPr>
          <p:nvPr>
            <p:ph type="title"/>
          </p:nvPr>
        </p:nvSpPr>
        <p:spPr>
          <a:xfrm>
            <a:off x="699723" y="1622066"/>
            <a:ext cx="3554226" cy="2663688"/>
          </a:xfrm>
        </p:spPr>
        <p:txBody>
          <a:bodyPr vert="horz" lIns="91440" tIns="45720" rIns="91440" bIns="45720" rtlCol="0" anchor="b">
            <a:normAutofit/>
          </a:bodyPr>
          <a:lstStyle/>
          <a:p>
            <a:r>
              <a:rPr lang="en-US" sz="3700" kern="1200">
                <a:solidFill>
                  <a:schemeClr val="bg1"/>
                </a:solidFill>
                <a:latin typeface="+mj-lt"/>
                <a:ea typeface="+mj-ea"/>
                <a:cs typeface="+mj-cs"/>
              </a:rPr>
              <a:t>Mutual Aid,</a:t>
            </a:r>
            <a:br>
              <a:rPr lang="en-US" sz="3700" kern="1200">
                <a:solidFill>
                  <a:schemeClr val="bg1"/>
                </a:solidFill>
                <a:latin typeface="+mj-lt"/>
                <a:ea typeface="+mj-ea"/>
                <a:cs typeface="+mj-cs"/>
              </a:rPr>
            </a:br>
            <a:r>
              <a:rPr lang="en-US" sz="3700" kern="1200">
                <a:solidFill>
                  <a:schemeClr val="bg1"/>
                </a:solidFill>
                <a:latin typeface="+mj-lt"/>
                <a:ea typeface="+mj-ea"/>
                <a:cs typeface="+mj-cs"/>
              </a:rPr>
              <a:t>Spirituality, </a:t>
            </a:r>
            <a:br>
              <a:rPr lang="en-US" sz="3700" kern="1200">
                <a:solidFill>
                  <a:schemeClr val="bg1"/>
                </a:solidFill>
                <a:latin typeface="+mj-lt"/>
                <a:ea typeface="+mj-ea"/>
                <a:cs typeface="+mj-cs"/>
              </a:rPr>
            </a:br>
            <a:r>
              <a:rPr lang="en-US" sz="3700" kern="1200">
                <a:solidFill>
                  <a:schemeClr val="bg1"/>
                </a:solidFill>
                <a:latin typeface="+mj-lt"/>
                <a:ea typeface="+mj-ea"/>
                <a:cs typeface="+mj-cs"/>
              </a:rPr>
              <a:t>White supremacy and Capitalism</a:t>
            </a:r>
          </a:p>
        </p:txBody>
      </p:sp>
      <p:grpSp>
        <p:nvGrpSpPr>
          <p:cNvPr id="61" name="Group 60">
            <a:extLst>
              <a:ext uri="{FF2B5EF4-FFF2-40B4-BE49-F238E27FC236}">
                <a16:creationId xmlns:a16="http://schemas.microsoft.com/office/drawing/2014/main" id="{7F963B07-5C9E-478C-A53E-B6F5B4A789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62"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63"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3" name="Picture 3" descr="Timeline&#10;&#10;Description automatically generated">
            <a:extLst>
              <a:ext uri="{FF2B5EF4-FFF2-40B4-BE49-F238E27FC236}">
                <a16:creationId xmlns:a16="http://schemas.microsoft.com/office/drawing/2014/main" id="{907CC264-5501-3B05-B5EB-D9D5A13F1B69}"/>
              </a:ext>
            </a:extLst>
          </p:cNvPr>
          <p:cNvPicPr>
            <a:picLocks noChangeAspect="1"/>
          </p:cNvPicPr>
          <p:nvPr/>
        </p:nvPicPr>
        <p:blipFill>
          <a:blip r:embed="rId2"/>
          <a:stretch>
            <a:fillRect/>
          </a:stretch>
        </p:blipFill>
        <p:spPr>
          <a:xfrm>
            <a:off x="5208104" y="992104"/>
            <a:ext cx="6472362" cy="4287939"/>
          </a:xfrm>
          <a:prstGeom prst="rect">
            <a:avLst/>
          </a:prstGeom>
        </p:spPr>
      </p:pic>
    </p:spTree>
    <p:extLst>
      <p:ext uri="{BB962C8B-B14F-4D97-AF65-F5344CB8AC3E}">
        <p14:creationId xmlns:p14="http://schemas.microsoft.com/office/powerpoint/2010/main" val="33077119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imeline&#10;&#10;Description automatically generated">
            <a:extLst>
              <a:ext uri="{FF2B5EF4-FFF2-40B4-BE49-F238E27FC236}">
                <a16:creationId xmlns:a16="http://schemas.microsoft.com/office/drawing/2014/main" id="{29F29A5F-EBC7-4688-B0DB-A2911883209A}"/>
              </a:ext>
            </a:extLst>
          </p:cNvPr>
          <p:cNvPicPr>
            <a:picLocks noGrp="1" noChangeAspect="1"/>
          </p:cNvPicPr>
          <p:nvPr>
            <p:ph idx="1"/>
          </p:nvPr>
        </p:nvPicPr>
        <p:blipFill>
          <a:blip r:embed="rId2"/>
          <a:stretch>
            <a:fillRect/>
          </a:stretch>
        </p:blipFill>
        <p:spPr>
          <a:xfrm>
            <a:off x="2172714" y="643467"/>
            <a:ext cx="7846571" cy="5571066"/>
          </a:xfrm>
          <a:prstGeom prst="rect">
            <a:avLst/>
          </a:prstGeom>
        </p:spPr>
      </p:pic>
      <p:sp>
        <p:nvSpPr>
          <p:cNvPr id="6" name="TextBox 5">
            <a:extLst>
              <a:ext uri="{FF2B5EF4-FFF2-40B4-BE49-F238E27FC236}">
                <a16:creationId xmlns:a16="http://schemas.microsoft.com/office/drawing/2014/main" id="{2FECB78A-4E5C-47BD-8356-C5B6F03A2200}"/>
              </a:ext>
            </a:extLst>
          </p:cNvPr>
          <p:cNvSpPr txBox="1"/>
          <p:nvPr/>
        </p:nvSpPr>
        <p:spPr>
          <a:xfrm>
            <a:off x="1301497" y="5033107"/>
            <a:ext cx="184731" cy="584775"/>
          </a:xfrm>
          <a:prstGeom prst="rect">
            <a:avLst/>
          </a:prstGeom>
          <a:noFill/>
        </p:spPr>
        <p:txBody>
          <a:bodyPr wrap="none" lIns="91440" tIns="45720" rIns="91440" bIns="45720" rtlCol="0" anchor="t">
            <a:spAutoFit/>
          </a:bodyPr>
          <a:lstStyle/>
          <a:p>
            <a:endParaRPr lang="en-US" sz="3200" dirty="0">
              <a:cs typeface="Calibri"/>
            </a:endParaRPr>
          </a:p>
        </p:txBody>
      </p:sp>
    </p:spTree>
    <p:extLst>
      <p:ext uri="{BB962C8B-B14F-4D97-AF65-F5344CB8AC3E}">
        <p14:creationId xmlns:p14="http://schemas.microsoft.com/office/powerpoint/2010/main" val="1445397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90A559-984D-4659-AD09-5781310CCA62}"/>
              </a:ext>
            </a:extLst>
          </p:cNvPr>
          <p:cNvSpPr>
            <a:spLocks noGrp="1"/>
          </p:cNvSpPr>
          <p:nvPr>
            <p:ph type="title"/>
          </p:nvPr>
        </p:nvSpPr>
        <p:spPr>
          <a:xfrm>
            <a:off x="1921478" y="-136680"/>
            <a:ext cx="7164493" cy="1325563"/>
          </a:xfrm>
        </p:spPr>
        <p:txBody>
          <a:bodyPr>
            <a:normAutofit/>
          </a:bodyPr>
          <a:lstStyle/>
          <a:p>
            <a:r>
              <a:rPr lang="en-US" dirty="0"/>
              <a:t>Next steps</a:t>
            </a:r>
          </a:p>
        </p:txBody>
      </p:sp>
      <p:pic>
        <p:nvPicPr>
          <p:cNvPr id="9" name="Picture 8">
            <a:extLst>
              <a:ext uri="{FF2B5EF4-FFF2-40B4-BE49-F238E27FC236}">
                <a16:creationId xmlns:a16="http://schemas.microsoft.com/office/drawing/2014/main" id="{841D3680-14E6-4D5A-A218-92211614C8BE}"/>
              </a:ext>
            </a:extLst>
          </p:cNvPr>
          <p:cNvPicPr>
            <a:picLocks noChangeAspect="1"/>
          </p:cNvPicPr>
          <p:nvPr/>
        </p:nvPicPr>
        <p:blipFill rotWithShape="1">
          <a:blip r:embed="rId2">
            <a:extLst>
              <a:ext uri="{28A0092B-C50C-407E-A947-70E740481C1C}">
                <a14:useLocalDpi xmlns:a14="http://schemas.microsoft.com/office/drawing/2010/main" val="0"/>
              </a:ext>
            </a:extLst>
          </a:blip>
          <a:srcRect l="7892" r="20642" b="-1"/>
          <a:stretch/>
        </p:blipFill>
        <p:spPr>
          <a:xfrm>
            <a:off x="480060" y="1720941"/>
            <a:ext cx="3425957" cy="3415636"/>
          </a:xfrm>
          <a:prstGeom prst="rect">
            <a:avLst/>
          </a:prstGeom>
        </p:spPr>
      </p:pic>
      <p:sp>
        <p:nvSpPr>
          <p:cNvPr id="3" name="Content Placeholder 2">
            <a:extLst>
              <a:ext uri="{FF2B5EF4-FFF2-40B4-BE49-F238E27FC236}">
                <a16:creationId xmlns:a16="http://schemas.microsoft.com/office/drawing/2014/main" id="{31036D12-DE0B-4236-A515-9537B8C0B950}"/>
              </a:ext>
            </a:extLst>
          </p:cNvPr>
          <p:cNvSpPr>
            <a:spLocks noGrp="1"/>
          </p:cNvSpPr>
          <p:nvPr>
            <p:ph idx="1"/>
          </p:nvPr>
        </p:nvSpPr>
        <p:spPr>
          <a:xfrm>
            <a:off x="4545491" y="944650"/>
            <a:ext cx="7309699" cy="5780580"/>
          </a:xfrm>
        </p:spPr>
        <p:txBody>
          <a:bodyPr vert="horz" lIns="91440" tIns="45720" rIns="91440" bIns="45720" rtlCol="0" anchor="t">
            <a:normAutofit/>
          </a:bodyPr>
          <a:lstStyle/>
          <a:p>
            <a:pPr marL="342900" fontAlgn="ctr">
              <a:spcBef>
                <a:spcPts val="0"/>
              </a:spcBef>
              <a:spcAft>
                <a:spcPts val="600"/>
              </a:spcAft>
            </a:pPr>
            <a:r>
              <a:rPr lang="en-US" sz="1700" dirty="0">
                <a:effectLst/>
                <a:latin typeface="Verdana"/>
                <a:ea typeface="Verdana"/>
                <a:cs typeface="Verdana"/>
              </a:rPr>
              <a:t>What Mutual Aid groups are in your area?</a:t>
            </a:r>
            <a:br>
              <a:rPr lang="en-US" sz="1700" dirty="0">
                <a:latin typeface="Verdana"/>
                <a:ea typeface="Verdana"/>
                <a:cs typeface="Verdana"/>
              </a:rPr>
            </a:br>
            <a:endParaRPr lang="en-US" sz="1700" dirty="0">
              <a:effectLst/>
              <a:latin typeface="Calibri" panose="020F0502020204030204" pitchFamily="34" charset="0"/>
            </a:endParaRPr>
          </a:p>
          <a:p>
            <a:pPr marL="342900" fontAlgn="ctr">
              <a:spcBef>
                <a:spcPts val="0"/>
              </a:spcBef>
              <a:spcAft>
                <a:spcPts val="600"/>
              </a:spcAft>
            </a:pPr>
            <a:r>
              <a:rPr lang="en-US" sz="1700" dirty="0">
                <a:effectLst/>
                <a:latin typeface="Verdana"/>
                <a:ea typeface="Verdana"/>
                <a:cs typeface="Verdana"/>
              </a:rPr>
              <a:t>What relationships do you see between your peace and justice work, and the concept of Mutual Aid?</a:t>
            </a:r>
            <a:br>
              <a:rPr lang="en-US" sz="1700" dirty="0">
                <a:latin typeface="Verdana"/>
                <a:ea typeface="Verdana"/>
                <a:cs typeface="Verdana"/>
              </a:rPr>
            </a:br>
            <a:endParaRPr lang="en-US" sz="1700" dirty="0">
              <a:effectLst/>
              <a:latin typeface="Calibri" panose="020F0502020204030204" pitchFamily="34" charset="0"/>
            </a:endParaRPr>
          </a:p>
          <a:p>
            <a:pPr marL="342900" fontAlgn="ctr">
              <a:spcBef>
                <a:spcPts val="0"/>
              </a:spcBef>
              <a:spcAft>
                <a:spcPts val="600"/>
              </a:spcAft>
            </a:pPr>
            <a:r>
              <a:rPr lang="en-US" sz="1700" dirty="0">
                <a:effectLst/>
                <a:latin typeface="Verdana"/>
                <a:ea typeface="Verdana"/>
                <a:cs typeface="Verdana"/>
              </a:rPr>
              <a:t>What would your justice work look like if you adapted it to the Mutual Aid model?</a:t>
            </a:r>
            <a:br>
              <a:rPr lang="en-US" sz="1700" dirty="0">
                <a:latin typeface="Verdana"/>
                <a:ea typeface="Verdana"/>
                <a:cs typeface="Verdana"/>
              </a:rPr>
            </a:br>
            <a:endParaRPr lang="en-US" sz="1700" dirty="0">
              <a:effectLst/>
              <a:latin typeface="Calibri" panose="020F0502020204030204" pitchFamily="34" charset="0"/>
            </a:endParaRPr>
          </a:p>
          <a:p>
            <a:pPr marL="342900" fontAlgn="ctr">
              <a:spcBef>
                <a:spcPts val="0"/>
              </a:spcBef>
              <a:spcAft>
                <a:spcPts val="600"/>
              </a:spcAft>
            </a:pPr>
            <a:r>
              <a:rPr lang="en-US" sz="1700" dirty="0">
                <a:effectLst/>
                <a:latin typeface="Verdana"/>
                <a:ea typeface="Verdana"/>
                <a:cs typeface="Verdana"/>
              </a:rPr>
              <a:t>How might faith integrate with Mutual Aid?</a:t>
            </a:r>
            <a:br>
              <a:rPr lang="en-US" sz="1700" dirty="0">
                <a:latin typeface="Verdana"/>
                <a:ea typeface="Verdana"/>
                <a:cs typeface="Verdana"/>
              </a:rPr>
            </a:br>
            <a:endParaRPr lang="en-US" sz="1700" dirty="0">
              <a:effectLst/>
              <a:latin typeface="Calibri" panose="020F0502020204030204" pitchFamily="34" charset="0"/>
            </a:endParaRPr>
          </a:p>
          <a:p>
            <a:pPr marL="342900" fontAlgn="ctr">
              <a:spcBef>
                <a:spcPts val="0"/>
              </a:spcBef>
              <a:spcAft>
                <a:spcPts val="600"/>
              </a:spcAft>
            </a:pPr>
            <a:r>
              <a:rPr lang="en-US" sz="1700" dirty="0">
                <a:effectLst/>
                <a:latin typeface="Verdana"/>
                <a:ea typeface="Verdana"/>
                <a:cs typeface="Verdana"/>
              </a:rPr>
              <a:t>How could Mutual Aid expand who you do your justice work with?</a:t>
            </a:r>
            <a:r>
              <a:rPr lang="en-US" sz="1700" dirty="0">
                <a:latin typeface="Verdana"/>
                <a:ea typeface="Verdana"/>
                <a:cs typeface="Verdana"/>
              </a:rPr>
              <a:t> </a:t>
            </a:r>
            <a:endParaRPr lang="en-US" sz="1700" dirty="0">
              <a:latin typeface="Calibri" panose="020F0502020204030204" pitchFamily="34" charset="0"/>
              <a:ea typeface="Verdana"/>
              <a:cs typeface="Calibri" panose="020F0502020204030204" pitchFamily="34" charset="0"/>
            </a:endParaRPr>
          </a:p>
          <a:p>
            <a:pPr marL="800100" lvl="1">
              <a:spcBef>
                <a:spcPts val="0"/>
              </a:spcBef>
              <a:spcAft>
                <a:spcPts val="600"/>
              </a:spcAft>
            </a:pPr>
            <a:r>
              <a:rPr lang="en-US" sz="1300" dirty="0">
                <a:effectLst/>
                <a:latin typeface="Verdana"/>
                <a:ea typeface="Verdana"/>
                <a:cs typeface="Verdana"/>
              </a:rPr>
              <a:t>Bring in more Friends</a:t>
            </a:r>
            <a:endParaRPr lang="en-US" sz="1300" dirty="0">
              <a:latin typeface="Calibri" panose="020F0502020204030204" pitchFamily="34" charset="0"/>
              <a:ea typeface="Verdana"/>
              <a:cs typeface="Calibri"/>
            </a:endParaRPr>
          </a:p>
          <a:p>
            <a:pPr marL="800100" lvl="1">
              <a:spcBef>
                <a:spcPts val="0"/>
              </a:spcBef>
              <a:spcAft>
                <a:spcPts val="600"/>
              </a:spcAft>
            </a:pPr>
            <a:r>
              <a:rPr lang="en-US" sz="1300" dirty="0">
                <a:effectLst/>
                <a:latin typeface="Verdana"/>
                <a:ea typeface="Verdana"/>
                <a:cs typeface="Verdana"/>
              </a:rPr>
              <a:t>youth</a:t>
            </a:r>
            <a:r>
              <a:rPr lang="en-US" sz="1300" dirty="0">
                <a:latin typeface="Verdana"/>
                <a:ea typeface="Verdana"/>
                <a:cs typeface="Verdana"/>
              </a:rPr>
              <a:t> </a:t>
            </a:r>
            <a:endParaRPr lang="en-US" sz="1300">
              <a:latin typeface="Calibri" panose="020F0502020204030204" pitchFamily="34" charset="0"/>
              <a:ea typeface="Verdana"/>
              <a:cs typeface="Calibri"/>
            </a:endParaRPr>
          </a:p>
          <a:p>
            <a:pPr marL="800100" lvl="1">
              <a:spcBef>
                <a:spcPts val="0"/>
              </a:spcBef>
              <a:spcAft>
                <a:spcPts val="600"/>
              </a:spcAft>
            </a:pPr>
            <a:r>
              <a:rPr lang="en-US" sz="1300" dirty="0">
                <a:effectLst/>
                <a:latin typeface="Verdana"/>
                <a:ea typeface="Verdana"/>
                <a:cs typeface="Verdana"/>
              </a:rPr>
              <a:t>other people in your wider community?</a:t>
            </a:r>
            <a:br>
              <a:rPr lang="en-US" sz="1300" dirty="0">
                <a:latin typeface="Verdana"/>
                <a:ea typeface="Verdana"/>
                <a:cs typeface="Verdana"/>
              </a:rPr>
            </a:br>
            <a:endParaRPr lang="en-US" sz="1300">
              <a:effectLst/>
              <a:latin typeface="Calibri" panose="020F0502020204030204" pitchFamily="34" charset="0"/>
              <a:cs typeface="Calibri"/>
            </a:endParaRPr>
          </a:p>
          <a:p>
            <a:pPr marL="342900" rtl="0" fontAlgn="ctr">
              <a:spcBef>
                <a:spcPts val="0"/>
              </a:spcBef>
              <a:spcAft>
                <a:spcPts val="600"/>
              </a:spcAft>
              <a:buFont typeface="Arial" panose="020B0604020202020204" pitchFamily="34" charset="0"/>
              <a:buChar char="•"/>
            </a:pPr>
            <a:r>
              <a:rPr lang="en-US" sz="1700" dirty="0">
                <a:effectLst/>
                <a:latin typeface="Verdana"/>
                <a:ea typeface="Verdana"/>
                <a:cs typeface="Verdana"/>
              </a:rPr>
              <a:t>How can we create ways of meeting our needs, making decisions, and organizing ourselves and solving problems outside of the State structure and the capitalist system?</a:t>
            </a:r>
          </a:p>
          <a:p>
            <a:endParaRPr lang="en-US" sz="1700"/>
          </a:p>
        </p:txBody>
      </p:sp>
    </p:spTree>
    <p:extLst>
      <p:ext uri="{BB962C8B-B14F-4D97-AF65-F5344CB8AC3E}">
        <p14:creationId xmlns:p14="http://schemas.microsoft.com/office/powerpoint/2010/main" val="398122147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D99499F-630E-443B-93A5-92278A647CD5}"/>
              </a:ext>
            </a:extLst>
          </p:cNvPr>
          <p:cNvSpPr>
            <a:spLocks noGrp="1"/>
          </p:cNvSpPr>
          <p:nvPr>
            <p:ph type="title"/>
          </p:nvPr>
        </p:nvSpPr>
        <p:spPr>
          <a:xfrm>
            <a:off x="828907" y="49136"/>
            <a:ext cx="4912110" cy="1207065"/>
          </a:xfrm>
        </p:spPr>
        <p:txBody>
          <a:bodyPr vert="horz" lIns="91440" tIns="45720" rIns="91440" bIns="45720" rtlCol="0" anchor="b">
            <a:normAutofit/>
          </a:bodyPr>
          <a:lstStyle/>
          <a:p>
            <a:r>
              <a:rPr lang="en-US" sz="3800" dirty="0">
                <a:solidFill>
                  <a:schemeClr val="bg1"/>
                </a:solidFill>
              </a:rPr>
              <a:t>Des Moines Mutual Aid</a:t>
            </a:r>
          </a:p>
        </p:txBody>
      </p:sp>
      <p:cxnSp>
        <p:nvCxnSpPr>
          <p:cNvPr id="23" name="Straight Connector 2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9D8564D-FEB1-4D4E-8DDE-720F84A580D6}"/>
              </a:ext>
            </a:extLst>
          </p:cNvPr>
          <p:cNvSpPr txBox="1"/>
          <p:nvPr/>
        </p:nvSpPr>
        <p:spPr>
          <a:xfrm>
            <a:off x="897769" y="1909192"/>
            <a:ext cx="4586513" cy="3647710"/>
          </a:xfrm>
          <a:prstGeom prst="rect">
            <a:avLst/>
          </a:prstGeom>
        </p:spPr>
        <p:txBody>
          <a:bodyPr vert="horz" lIns="91440" tIns="45720" rIns="91440" bIns="45720" rtlCol="0">
            <a:normAutofit/>
          </a:bodyPr>
          <a:lstStyle/>
          <a:p>
            <a:pPr indent="-228600" fontAlgn="base">
              <a:lnSpc>
                <a:spcPct val="90000"/>
              </a:lnSpc>
              <a:spcAft>
                <a:spcPts val="600"/>
              </a:spcAft>
              <a:buFont typeface="Arial" panose="020B0604020202020204" pitchFamily="34" charset="0"/>
              <a:buChar char="•"/>
            </a:pPr>
            <a:r>
              <a:rPr lang="en-US" sz="2000" b="0" i="0" dirty="0">
                <a:solidFill>
                  <a:schemeClr val="bg1"/>
                </a:solidFill>
                <a:effectLst/>
              </a:rPr>
              <a:t>DM Mutual Aid</a:t>
            </a:r>
          </a:p>
          <a:p>
            <a:pPr indent="-228600" fontAlgn="base">
              <a:lnSpc>
                <a:spcPct val="90000"/>
              </a:lnSpc>
              <a:spcAft>
                <a:spcPts val="600"/>
              </a:spcAft>
              <a:buFont typeface="Arial" panose="020B0604020202020204" pitchFamily="34" charset="0"/>
              <a:buChar char="•"/>
            </a:pPr>
            <a:r>
              <a:rPr lang="en-US" sz="2000" b="0" i="0">
                <a:solidFill>
                  <a:schemeClr val="bg1"/>
                </a:solidFill>
                <a:effectLst/>
                <a:hlinkClick r:id="rId2"/>
              </a:rPr>
              <a:t>https://www.facebook.com/Des-Moines-Mutual-Aid-108955753983592/</a:t>
            </a:r>
            <a:endParaRPr lang="en-US" sz="2000" b="0" i="0">
              <a:solidFill>
                <a:schemeClr val="bg1"/>
              </a:solidFill>
              <a:effectLst/>
            </a:endParaRPr>
          </a:p>
          <a:p>
            <a:pPr indent="-228600" fontAlgn="base">
              <a:lnSpc>
                <a:spcPct val="90000"/>
              </a:lnSpc>
              <a:spcAft>
                <a:spcPts val="600"/>
              </a:spcAft>
              <a:buFont typeface="Arial" panose="020B0604020202020204" pitchFamily="34" charset="0"/>
              <a:buChar char="•"/>
            </a:pPr>
            <a:r>
              <a:rPr lang="en-US" sz="2000" b="0" i="0" dirty="0">
                <a:solidFill>
                  <a:schemeClr val="bg1"/>
                </a:solidFill>
                <a:effectLst/>
              </a:rPr>
              <a:t>DM Rent Relief</a:t>
            </a:r>
          </a:p>
          <a:p>
            <a:pPr indent="-228600" fontAlgn="base">
              <a:lnSpc>
                <a:spcPct val="90000"/>
              </a:lnSpc>
              <a:spcAft>
                <a:spcPts val="600"/>
              </a:spcAft>
              <a:buFont typeface="Arial" panose="020B0604020202020204" pitchFamily="34" charset="0"/>
              <a:buChar char="•"/>
            </a:pPr>
            <a:r>
              <a:rPr lang="en-US" sz="2000" b="0" i="0">
                <a:solidFill>
                  <a:schemeClr val="bg1"/>
                </a:solidFill>
                <a:effectLst/>
                <a:hlinkClick r:id="rId3"/>
              </a:rPr>
              <a:t>https://www.facebook.com/DSMBLMRentRelief/</a:t>
            </a:r>
            <a:endParaRPr lang="en-US" sz="2000" b="0" i="0">
              <a:solidFill>
                <a:schemeClr val="bg1"/>
              </a:solidFill>
              <a:effectLst/>
            </a:endParaRPr>
          </a:p>
          <a:p>
            <a:pPr indent="-228600" fontAlgn="base">
              <a:lnSpc>
                <a:spcPct val="90000"/>
              </a:lnSpc>
              <a:spcAft>
                <a:spcPts val="600"/>
              </a:spcAft>
              <a:buFont typeface="Arial" panose="020B0604020202020204" pitchFamily="34" charset="0"/>
              <a:buChar char="•"/>
            </a:pPr>
            <a:r>
              <a:rPr lang="en-US" sz="2000" b="0" i="0" dirty="0">
                <a:solidFill>
                  <a:schemeClr val="bg1"/>
                </a:solidFill>
                <a:effectLst/>
              </a:rPr>
              <a:t>DM Bail Fund</a:t>
            </a:r>
          </a:p>
          <a:p>
            <a:pPr indent="-228600" fontAlgn="base">
              <a:lnSpc>
                <a:spcPct val="90000"/>
              </a:lnSpc>
              <a:spcAft>
                <a:spcPts val="600"/>
              </a:spcAft>
              <a:buFont typeface="Arial" panose="020B0604020202020204" pitchFamily="34" charset="0"/>
              <a:buChar char="•"/>
            </a:pPr>
            <a:r>
              <a:rPr lang="en-US" sz="2000" b="0" i="0">
                <a:solidFill>
                  <a:schemeClr val="bg1"/>
                </a:solidFill>
                <a:effectLst/>
                <a:hlinkClick r:id="rId4"/>
              </a:rPr>
              <a:t>https://www.facebook.com/dsmbailfund</a:t>
            </a:r>
            <a:endParaRPr lang="en-US" sz="2000" b="0" i="0">
              <a:solidFill>
                <a:schemeClr val="bg1"/>
              </a:solidFill>
              <a:effectLst/>
            </a:endParaRPr>
          </a:p>
        </p:txBody>
      </p:sp>
      <p:cxnSp>
        <p:nvCxnSpPr>
          <p:cNvPr id="25" name="Straight Connector 2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BC3E685-81DA-46FB-BD5B-3FE12568BD17}"/>
              </a:ext>
            </a:extLst>
          </p:cNvPr>
          <p:cNvPicPr>
            <a:picLocks noChangeAspect="1"/>
          </p:cNvPicPr>
          <p:nvPr/>
        </p:nvPicPr>
        <p:blipFill rotWithShape="1">
          <a:blip r:embed="rId5">
            <a:extLst>
              <a:ext uri="{28A0092B-C50C-407E-A947-70E740481C1C}">
                <a14:useLocalDpi xmlns:a14="http://schemas.microsoft.com/office/drawing/2010/main" val="0"/>
              </a:ext>
            </a:extLst>
          </a:blip>
          <a:srcRect l="25521" r="25523" b="1"/>
          <a:stretch/>
        </p:blipFill>
        <p:spPr>
          <a:xfrm>
            <a:off x="6525453" y="10"/>
            <a:ext cx="5666547" cy="6857990"/>
          </a:xfrm>
          <a:prstGeom prst="rect">
            <a:avLst/>
          </a:prstGeom>
        </p:spPr>
      </p:pic>
    </p:spTree>
    <p:extLst>
      <p:ext uri="{BB962C8B-B14F-4D97-AF65-F5344CB8AC3E}">
        <p14:creationId xmlns:p14="http://schemas.microsoft.com/office/powerpoint/2010/main" val="84205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7" name="Oval 26">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7" name="Straight Connector 36">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 name="Picture 5">
            <a:extLst>
              <a:ext uri="{FF2B5EF4-FFF2-40B4-BE49-F238E27FC236}">
                <a16:creationId xmlns:a16="http://schemas.microsoft.com/office/drawing/2014/main" id="{5C575FE8-3F23-4445-BA7C-A284985D0BD2}"/>
              </a:ext>
            </a:extLst>
          </p:cNvPr>
          <p:cNvPicPr>
            <a:picLocks noChangeAspect="1"/>
          </p:cNvPicPr>
          <p:nvPr/>
        </p:nvPicPr>
        <p:blipFill rotWithShape="1">
          <a:blip r:embed="rId2">
            <a:extLst>
              <a:ext uri="{28A0092B-C50C-407E-A947-70E740481C1C}">
                <a14:useLocalDpi xmlns:a14="http://schemas.microsoft.com/office/drawing/2010/main" val="0"/>
              </a:ext>
            </a:extLst>
          </a:blip>
          <a:srcRect t="25693" r="1" b="34018"/>
          <a:stretch/>
        </p:blipFill>
        <p:spPr>
          <a:xfrm>
            <a:off x="626590" y="317578"/>
            <a:ext cx="10851111" cy="3508437"/>
          </a:xfrm>
          <a:prstGeom prst="rect">
            <a:avLst/>
          </a:prstGeom>
        </p:spPr>
      </p:pic>
      <p:grpSp>
        <p:nvGrpSpPr>
          <p:cNvPr id="42" name="Group 41">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43" name="Straight Connector 42">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51" name="Straight Connector 50">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E6257F4-57DA-48CF-9B54-649A46A76747}"/>
              </a:ext>
            </a:extLst>
          </p:cNvPr>
          <p:cNvSpPr>
            <a:spLocks noGrp="1"/>
          </p:cNvSpPr>
          <p:nvPr>
            <p:ph type="title"/>
          </p:nvPr>
        </p:nvSpPr>
        <p:spPr>
          <a:xfrm>
            <a:off x="203473" y="4315503"/>
            <a:ext cx="5293889" cy="2111001"/>
          </a:xfrm>
          <a:noFill/>
        </p:spPr>
        <p:txBody>
          <a:bodyPr vert="horz" lIns="91440" tIns="45720" rIns="91440" bIns="45720" rtlCol="0" anchor="t">
            <a:normAutofit/>
          </a:bodyPr>
          <a:lstStyle/>
          <a:p>
            <a:r>
              <a:rPr lang="en-US" sz="4800" dirty="0">
                <a:solidFill>
                  <a:schemeClr val="bg1"/>
                </a:solidFill>
              </a:rPr>
              <a:t>What is Mutual Aid?</a:t>
            </a:r>
          </a:p>
        </p:txBody>
      </p:sp>
      <p:sp>
        <p:nvSpPr>
          <p:cNvPr id="3" name="TextBox 2">
            <a:extLst>
              <a:ext uri="{FF2B5EF4-FFF2-40B4-BE49-F238E27FC236}">
                <a16:creationId xmlns:a16="http://schemas.microsoft.com/office/drawing/2014/main" id="{528D2CF3-08E7-4FD1-8752-6C9B270F6378}"/>
              </a:ext>
            </a:extLst>
          </p:cNvPr>
          <p:cNvSpPr txBox="1"/>
          <p:nvPr/>
        </p:nvSpPr>
        <p:spPr>
          <a:xfrm>
            <a:off x="5458202" y="4352680"/>
            <a:ext cx="6129446" cy="2129599"/>
          </a:xfrm>
          <a:prstGeom prst="rect">
            <a:avLst/>
          </a:prstGeom>
          <a:noFill/>
        </p:spPr>
        <p:txBody>
          <a:bodyPr vert="horz" lIns="91440" tIns="45720" rIns="91440" bIns="45720" rtlCol="0" anchor="t">
            <a:noAutofit/>
          </a:bodyPr>
          <a:lstStyle/>
          <a:p>
            <a:pPr marL="285750" indent="-228600">
              <a:lnSpc>
                <a:spcPct val="90000"/>
              </a:lnSpc>
              <a:spcAft>
                <a:spcPts val="600"/>
              </a:spcAft>
              <a:buFont typeface="Arial" panose="020B0604020202020204" pitchFamily="34" charset="0"/>
              <a:buChar char="•"/>
            </a:pPr>
            <a:r>
              <a:rPr lang="en-US" sz="2000" dirty="0">
                <a:solidFill>
                  <a:schemeClr val="bg1"/>
                </a:solidFill>
              </a:rPr>
              <a:t>Getting people together in your community to provide material and spiritual support to each other</a:t>
            </a:r>
            <a:endParaRPr lang="en-US" sz="2000" dirty="0">
              <a:solidFill>
                <a:schemeClr val="bg1"/>
              </a:solidFill>
              <a:cs typeface="Calibri"/>
            </a:endParaRPr>
          </a:p>
          <a:p>
            <a:pPr marL="285750" indent="-228600">
              <a:lnSpc>
                <a:spcPct val="90000"/>
              </a:lnSpc>
              <a:spcAft>
                <a:spcPts val="600"/>
              </a:spcAft>
              <a:buFont typeface="Arial" panose="020B0604020202020204" pitchFamily="34" charset="0"/>
              <a:buChar char="•"/>
            </a:pPr>
            <a:r>
              <a:rPr lang="en-US" sz="2000" dirty="0">
                <a:solidFill>
                  <a:schemeClr val="bg1"/>
                </a:solidFill>
              </a:rPr>
              <a:t>Building relationships with your neighbors based on trust and common interest</a:t>
            </a:r>
            <a:endParaRPr lang="en-US" sz="2000" dirty="0">
              <a:solidFill>
                <a:schemeClr val="bg1"/>
              </a:solidFill>
              <a:cs typeface="Calibri"/>
            </a:endParaRPr>
          </a:p>
          <a:p>
            <a:pPr marL="285750" indent="-228600">
              <a:lnSpc>
                <a:spcPct val="90000"/>
              </a:lnSpc>
              <a:spcAft>
                <a:spcPts val="600"/>
              </a:spcAft>
              <a:buFont typeface="Arial" panose="020B0604020202020204" pitchFamily="34" charset="0"/>
              <a:buChar char="•"/>
            </a:pPr>
            <a:r>
              <a:rPr lang="en-US" sz="2000" dirty="0">
                <a:solidFill>
                  <a:schemeClr val="bg1"/>
                </a:solidFill>
              </a:rPr>
              <a:t>Making decisions by consensus rather than relying on authority or hierarchy</a:t>
            </a:r>
            <a:endParaRPr lang="en-US" sz="2000" dirty="0">
              <a:solidFill>
                <a:schemeClr val="bg1"/>
              </a:solidFill>
              <a:cs typeface="Calibri"/>
            </a:endParaRPr>
          </a:p>
        </p:txBody>
      </p:sp>
    </p:spTree>
    <p:extLst>
      <p:ext uri="{BB962C8B-B14F-4D97-AF65-F5344CB8AC3E}">
        <p14:creationId xmlns:p14="http://schemas.microsoft.com/office/powerpoint/2010/main" val="2174237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1989</Words>
  <Application>Microsoft Office PowerPoint</Application>
  <PresentationFormat>Widescreen</PresentationFormat>
  <Paragraphs>187</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Mutual Aid</vt:lpstr>
      <vt:lpstr>Problems with capitalism</vt:lpstr>
      <vt:lpstr>Problems with capitalism</vt:lpstr>
      <vt:lpstr>Capitalism and colonialism</vt:lpstr>
      <vt:lpstr>Capitalism and colonialism</vt:lpstr>
      <vt:lpstr>Decolonize</vt:lpstr>
      <vt:lpstr>Colonial Capitalism  7th Generation Genocide  </vt:lpstr>
      <vt:lpstr>Black Liberation</vt:lpstr>
      <vt:lpstr>How I learned about Mutual Aid</vt:lpstr>
      <vt:lpstr>Key Elements of Mutual Aid</vt:lpstr>
      <vt:lpstr>Hierarchy</vt:lpstr>
      <vt:lpstr>Key Elements of Mutual Aid</vt:lpstr>
      <vt:lpstr>What is Mutual Aid?</vt:lpstr>
      <vt:lpstr>Mutual Aid is not…</vt:lpstr>
      <vt:lpstr>Mutual aid is inherently anti-authoritarian</vt:lpstr>
      <vt:lpstr>Work locally</vt:lpstr>
      <vt:lpstr>A Tool of Revolution</vt:lpstr>
      <vt:lpstr>No hierarchy</vt:lpstr>
      <vt:lpstr>Des Moines Mutual Aid</vt:lpstr>
      <vt:lpstr>My experience with food giveaway</vt:lpstr>
      <vt:lpstr>PowerPoint Presentation</vt:lpstr>
      <vt:lpstr>PowerPoint Presentation</vt:lpstr>
      <vt:lpstr>PowerPoint Presentation</vt:lpstr>
      <vt:lpstr>PowerPoint Presentation</vt:lpstr>
      <vt:lpstr>PowerPoint Presentation</vt:lpstr>
      <vt:lpstr>What we have is each other</vt:lpstr>
      <vt:lpstr>Mutual Aid versus Capitalism</vt:lpstr>
      <vt:lpstr>The question is</vt:lpstr>
      <vt:lpstr>Build the world we want</vt:lpstr>
      <vt:lpstr>Envision that world our ancestors want for us</vt:lpstr>
      <vt:lpstr>Mutual Aid</vt:lpstr>
      <vt:lpstr>Mutual aid is not only a tool of survival, but also a tool of revolution.   The more we take care of each other, the less they can fracture a community with their ways of war  Ronnie James</vt:lpstr>
      <vt:lpstr>Mutual Aid, Spirituality,  White supremacy and Capitalism</vt:lpstr>
      <vt:lpstr>PowerPoint Presentation</vt:lpstr>
      <vt:lpstr>Next steps</vt:lpstr>
      <vt:lpstr>Des Moines Mutual Aid</vt:lpstr>
      <vt:lpstr>What is Mutual Aid?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Mutual Aid</dc:title>
  <dc:creator>Jeffrey Kisling</dc:creator>
  <cp:lastModifiedBy>Jeffrey Kisling</cp:lastModifiedBy>
  <cp:revision>861</cp:revision>
  <dcterms:created xsi:type="dcterms:W3CDTF">2020-12-11T20:02:52Z</dcterms:created>
  <dcterms:modified xsi:type="dcterms:W3CDTF">2022-05-31T23:42:10Z</dcterms:modified>
</cp:coreProperties>
</file>